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1863" r:id="rId2"/>
    <p:sldId id="2472" r:id="rId3"/>
    <p:sldId id="2469" r:id="rId4"/>
    <p:sldId id="2470" r:id="rId5"/>
    <p:sldId id="2471" r:id="rId6"/>
    <p:sldId id="2352" r:id="rId7"/>
    <p:sldId id="2454" r:id="rId8"/>
    <p:sldId id="2142" r:id="rId9"/>
    <p:sldId id="2314" r:id="rId10"/>
    <p:sldId id="2409" r:id="rId11"/>
    <p:sldId id="2413" r:id="rId12"/>
    <p:sldId id="2414" r:id="rId13"/>
    <p:sldId id="2415" r:id="rId14"/>
    <p:sldId id="2416" r:id="rId15"/>
    <p:sldId id="2418" r:id="rId16"/>
    <p:sldId id="2425" r:id="rId17"/>
    <p:sldId id="2426" r:id="rId18"/>
    <p:sldId id="2427" r:id="rId19"/>
    <p:sldId id="2428" r:id="rId20"/>
    <p:sldId id="2429" r:id="rId21"/>
    <p:sldId id="2430" r:id="rId22"/>
    <p:sldId id="2431" r:id="rId23"/>
    <p:sldId id="2432" r:id="rId24"/>
    <p:sldId id="2433" r:id="rId25"/>
    <p:sldId id="2434" r:id="rId26"/>
    <p:sldId id="2353" r:id="rId27"/>
    <p:sldId id="2182" r:id="rId28"/>
    <p:sldId id="2178" r:id="rId29"/>
    <p:sldId id="2463" r:id="rId30"/>
    <p:sldId id="2179" r:id="rId31"/>
    <p:sldId id="2192" r:id="rId32"/>
    <p:sldId id="2464" r:id="rId33"/>
    <p:sldId id="2193" r:id="rId34"/>
    <p:sldId id="2204" r:id="rId35"/>
    <p:sldId id="2465" r:id="rId36"/>
    <p:sldId id="2457" r:id="rId37"/>
    <p:sldId id="2394" r:id="rId38"/>
    <p:sldId id="2466" r:id="rId39"/>
    <p:sldId id="2315" r:id="rId40"/>
    <p:sldId id="2197" r:id="rId41"/>
    <p:sldId id="2391" r:id="rId42"/>
    <p:sldId id="2148" r:id="rId43"/>
    <p:sldId id="2467" r:id="rId44"/>
    <p:sldId id="2395" r:id="rId45"/>
    <p:sldId id="2369" r:id="rId46"/>
    <p:sldId id="2397" r:id="rId47"/>
    <p:sldId id="2396" r:id="rId48"/>
    <p:sldId id="2393" r:id="rId49"/>
    <p:sldId id="2149" r:id="rId50"/>
    <p:sldId id="2468" r:id="rId51"/>
    <p:sldId id="2398" r:id="rId52"/>
    <p:sldId id="2262" r:id="rId53"/>
    <p:sldId id="2370" r:id="rId54"/>
    <p:sldId id="2317" r:id="rId55"/>
    <p:sldId id="2199" r:id="rId56"/>
    <p:sldId id="2200" r:id="rId57"/>
    <p:sldId id="2152" r:id="rId58"/>
    <p:sldId id="2207" r:id="rId59"/>
    <p:sldId id="2399" r:id="rId60"/>
    <p:sldId id="2400" r:id="rId61"/>
    <p:sldId id="2355" r:id="rId62"/>
    <p:sldId id="2373" r:id="rId63"/>
    <p:sldId id="2456" r:id="rId64"/>
    <p:sldId id="2348" r:id="rId65"/>
    <p:sldId id="2438" r:id="rId66"/>
    <p:sldId id="2309" r:id="rId67"/>
    <p:sldId id="2442" r:id="rId68"/>
    <p:sldId id="2441" r:id="rId69"/>
    <p:sldId id="2444" r:id="rId70"/>
    <p:sldId id="2443" r:id="rId71"/>
    <p:sldId id="2445" r:id="rId72"/>
    <p:sldId id="2305" r:id="rId73"/>
    <p:sldId id="2350" r:id="rId74"/>
    <p:sldId id="2306" r:id="rId75"/>
    <p:sldId id="2215" r:id="rId76"/>
    <p:sldId id="2285" r:id="rId77"/>
    <p:sldId id="2462" r:id="rId78"/>
    <p:sldId id="2452" r:id="rId79"/>
    <p:sldId id="2357" r:id="rId80"/>
    <p:sldId id="911" r:id="rId81"/>
    <p:sldId id="2407" r:id="rId82"/>
    <p:sldId id="2406" r:id="rId83"/>
    <p:sldId id="2404" r:id="rId84"/>
    <p:sldId id="2402" r:id="rId85"/>
    <p:sldId id="917" r:id="rId86"/>
    <p:sldId id="2401" r:id="rId87"/>
    <p:sldId id="919" r:id="rId88"/>
    <p:sldId id="2403" r:id="rId89"/>
    <p:sldId id="920" r:id="rId90"/>
    <p:sldId id="2408" r:id="rId91"/>
    <p:sldId id="922" r:id="rId92"/>
    <p:sldId id="2351" r:id="rId93"/>
    <p:sldId id="973" r:id="rId94"/>
    <p:sldId id="974" r:id="rId95"/>
    <p:sldId id="2250" r:id="rId96"/>
    <p:sldId id="975" r:id="rId97"/>
    <p:sldId id="2310" r:id="rId98"/>
    <p:sldId id="976" r:id="rId99"/>
    <p:sldId id="97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50E"/>
    <a:srgbClr val="FFFADC"/>
    <a:srgbClr val="FFF2EB"/>
    <a:srgbClr val="FF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26"/>
    <p:restoredTop sz="96443"/>
  </p:normalViewPr>
  <p:slideViewPr>
    <p:cSldViewPr snapToGrid="0">
      <p:cViewPr varScale="1">
        <p:scale>
          <a:sx n="78" d="100"/>
          <a:sy n="78" d="100"/>
        </p:scale>
        <p:origin x="192" y="1256"/>
      </p:cViewPr>
      <p:guideLst>
        <p:guide orient="horz" pos="2201"/>
        <p:guide pos="2347"/>
      </p:guideLst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9/10/21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9/10/21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8393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3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6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2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72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85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2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4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57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0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6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6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1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3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72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67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4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06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74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45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20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74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14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83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47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BD94CA-9813-4002-B2BB-FEB43A54BEF3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65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BD94CA-9813-4002-B2BB-FEB43A54BEF3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155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862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57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8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5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33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7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98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5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6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b1391bd6-da3d-477d-8c01-38cdf774495a.filesusr.com/ugd/44046b_24b3a15aa628404fbf6dacd86d7da3af.pdf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1391bd6-da3d-477d-8c01-38cdf774495a.filesusr.com/ugd/44046b_c8d720c7154f4c49a7f4cc80d38984d4.pdf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63215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Assembler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6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241735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FD3132A-39BD-684D-B908-2673D8EBD28F}"/>
              </a:ext>
            </a:extLst>
          </p:cNvPr>
          <p:cNvSpPr txBox="1">
            <a:spLocks/>
          </p:cNvSpPr>
          <p:nvPr/>
        </p:nvSpPr>
        <p:spPr>
          <a:xfrm>
            <a:off x="1049866" y="5576922"/>
            <a:ext cx="8109632" cy="897206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  <a:r>
              <a:rPr lang="en-US" sz="2000" dirty="0">
                <a:latin typeface="Times New Roman"/>
                <a:cs typeface="Times New Roman"/>
              </a:rPr>
              <a:t>:  </a:t>
            </a:r>
            <a:r>
              <a:rPr lang="en-US" sz="1800" dirty="0">
                <a:latin typeface="Times New Roman"/>
                <a:cs typeface="Times New Roman"/>
              </a:rPr>
              <a:t>Simple: Translate each field of the symbolic instruction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(</a:t>
            </a:r>
            <a:r>
              <a:rPr lang="en-US" sz="1400" i="1" dirty="0">
                <a:latin typeface="Times New Roman"/>
                <a:cs typeface="Times New Roman"/>
              </a:rPr>
              <a:t>dest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comp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400" i="1" dirty="0">
                <a:latin typeface="Times New Roman"/>
                <a:cs typeface="Times New Roman"/>
              </a:rPr>
              <a:t>jump</a:t>
            </a:r>
            <a:r>
              <a:rPr lang="en-US" sz="1800" dirty="0">
                <a:latin typeface="Times New Roman"/>
                <a:cs typeface="Times New Roman"/>
              </a:rPr>
              <a:t>) into its binary code, and assemble the codes into a 16-bit instruction.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EBEE1DB-8DDB-9E4C-A94F-91167CA3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84466"/>
              </p:ext>
            </p:extLst>
          </p:nvPr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21D413-6528-1848-90CB-7FFFB55D1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12751"/>
              </p:ext>
            </p:extLst>
          </p:nvPr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129261D-16E6-884C-8CE6-52FD055E4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810638"/>
              </p:ext>
            </p:extLst>
          </p:nvPr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4B888A-D7BA-0B4D-B0A6-8FBB5AF544CF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CA5DA-D1E1-6346-8C62-8CA9A01A42B3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FD7E38-F998-9743-9CE0-DF85A64E2329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F14926C4-501D-AF4B-BED4-6907B235AC95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870903-F126-534C-A2D0-BEBA653926C2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11794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CB966C-628C-B84C-B760-0FF02FBF43CF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87619D-D3BD-8E40-B18D-4FAC235DAC92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8FEDA04-2816-B04E-8FF9-4A19314482CB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2CE966D-1C04-FA49-A53C-7608921803CA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39B7-8560-1344-A68F-E9351D1C5480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</p:spTree>
    <p:extLst>
      <p:ext uri="{BB962C8B-B14F-4D97-AF65-F5344CB8AC3E}">
        <p14:creationId xmlns:p14="http://schemas.microsoft.com/office/powerpoint/2010/main" val="377583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CB966C-628C-B84C-B760-0FF02FBF43CF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87619D-D3BD-8E40-B18D-4FAC235DAC92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8FEDA04-2816-B04E-8FF9-4A19314482CB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475A8D-B4C2-5947-BAFF-1B7D522624E6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8C9289-B6A1-BC44-A509-3C3919EAE56C}"/>
              </a:ext>
            </a:extLst>
          </p:cNvPr>
          <p:cNvSpPr/>
          <p:nvPr/>
        </p:nvSpPr>
        <p:spPr>
          <a:xfrm>
            <a:off x="2777568" y="5853677"/>
            <a:ext cx="38784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AAEFAD-395F-024C-ADF2-9349B9AD9F95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8122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CB966C-628C-B84C-B760-0FF02FBF4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63488"/>
              </p:ext>
            </p:extLst>
          </p:nvPr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87619D-D3BD-8E40-B18D-4FAC235DAC92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8FEDA04-2816-B04E-8FF9-4A19314482CB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D05D4EA-8B20-1946-81E3-8890BFDBB3AC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9D7308-E359-CB43-9EE0-88AD3D777083}"/>
              </a:ext>
            </a:extLst>
          </p:cNvPr>
          <p:cNvSpPr/>
          <p:nvPr/>
        </p:nvSpPr>
        <p:spPr>
          <a:xfrm>
            <a:off x="2777568" y="5853677"/>
            <a:ext cx="38784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CDE530C-801E-5248-B637-B7EBD2DCED81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31017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CB966C-628C-B84C-B760-0FF02FBF43CF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587619D-D3BD-8E40-B18D-4FAC235DAC92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8FEDA04-2816-B04E-8FF9-4A19314482CB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37B8317-F6AF-E745-9427-57658FC5E7E3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E8E583-1440-4C4D-94B5-1DF345DCA892}"/>
              </a:ext>
            </a:extLst>
          </p:cNvPr>
          <p:cNvSpPr/>
          <p:nvPr/>
        </p:nvSpPr>
        <p:spPr>
          <a:xfrm>
            <a:off x="2777568" y="5853677"/>
            <a:ext cx="38784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C3E47-DCE7-3943-9F79-CDC3913DFE5A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827197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2464230" y="5852184"/>
            <a:ext cx="183181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AF19D54-A728-3F4C-A5EA-65165978381C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1C6EB85-B116-1E43-B8E5-8CB809912F99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20C281D-4927-4041-BA83-1FF5F247BD25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5DA66BD-BB77-134F-BFBF-AFDEE75A150E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588766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2464230" y="5852184"/>
            <a:ext cx="183181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AF19D54-A728-3F4C-A5EA-65165978381C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1C6EB85-B116-1E43-B8E5-8CB809912F99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20C281D-4927-4041-BA83-1FF5F247B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69125"/>
              </p:ext>
            </p:extLst>
          </p:nvPr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7548CA9-EAD6-E044-8228-3F6A4B5F78B2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8652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1110011111010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2464230" y="5852184"/>
            <a:ext cx="183181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AF19D54-A728-3F4C-A5EA-65165978381C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1C6EB85-B116-1E43-B8E5-8CB809912F99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20C281D-4927-4041-BA83-1FF5F247BD25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B0EAD3-8EBA-2C42-B04F-E3078A9137DD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79391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1110011111010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3292006" y="5852184"/>
            <a:ext cx="42476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788399-229E-E348-B89D-85A97AEDE6D8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865036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1110011111010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3292006" y="5852184"/>
            <a:ext cx="42476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29247"/>
              </p:ext>
            </p:extLst>
          </p:nvPr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1AA0C22-784A-524B-8FD4-DF7714F69755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85313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8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1110011111010110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2D83348-B0E1-7D48-85C1-F498095D2C80}"/>
              </a:ext>
            </a:extLst>
          </p:cNvPr>
          <p:cNvSpPr/>
          <p:nvPr/>
        </p:nvSpPr>
        <p:spPr>
          <a:xfrm>
            <a:off x="3292006" y="5852184"/>
            <a:ext cx="424760" cy="278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99B456-7B3B-C042-9C45-83AC93209436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60768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1110011111010110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D=</a:t>
            </a:r>
            <a:r>
              <a:rPr lang="en-US" sz="1600" dirty="0">
                <a:solidFill>
                  <a:schemeClr val="tx1"/>
                </a:solidFill>
              </a:rPr>
              <a:t>D+</a:t>
            </a:r>
            <a:r>
              <a:rPr lang="en-US" sz="1600" spc="300" dirty="0">
                <a:solidFill>
                  <a:schemeClr val="tx1"/>
                </a:solidFill>
              </a:rPr>
              <a:t>1;</a:t>
            </a:r>
            <a:r>
              <a:rPr lang="en-US" sz="1600" dirty="0">
                <a:solidFill>
                  <a:schemeClr val="tx1"/>
                </a:solidFill>
              </a:rPr>
              <a:t>JLE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4032"/>
              </p:ext>
            </p:extLst>
          </p:nvPr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1F02290-7B1D-CC48-97FD-BD8E9C8DC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885792" y="5707170"/>
            <a:ext cx="471205" cy="46939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8A82A6D-96A1-7B47-B7D8-8ECB762392C2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7707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A=-1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0EEE3F-4C8D-0041-8392-01B16A825EAD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977981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A=-1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2F9D7E-0AF4-1D47-AF72-FA23B691E20A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92654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A=-1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45651"/>
              </p:ext>
            </p:extLst>
          </p:nvPr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18953"/>
              </p:ext>
            </p:extLst>
          </p:nvPr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840076"/>
              </p:ext>
            </p:extLst>
          </p:nvPr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913434-9C6D-CC41-8BE3-986AA473918A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702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7FB518C-F6D2-ED4E-9887-C83531CFABA0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C25F57-556E-7A4E-807B-B41B142DCE1D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413456-A7F8-5141-867F-DA03C9E90847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F246080-C5CE-3044-8CFC-40410ED5BAB1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AEFB21-AA98-AA46-A99D-7FA27FB3A8D3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EB84C734-B1DE-DC4A-826B-0F9DF459915C}"/>
              </a:ext>
            </a:extLst>
          </p:cNvPr>
          <p:cNvSpPr/>
          <p:nvPr/>
        </p:nvSpPr>
        <p:spPr>
          <a:xfrm rot="10800000">
            <a:off x="3797012" y="5789819"/>
            <a:ext cx="387840" cy="38222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60EE8-F0B7-D74B-B799-3E7FA3EEB127}"/>
              </a:ext>
            </a:extLst>
          </p:cNvPr>
          <p:cNvGrpSpPr/>
          <p:nvPr/>
        </p:nvGrpSpPr>
        <p:grpSpPr>
          <a:xfrm>
            <a:off x="4324348" y="5471986"/>
            <a:ext cx="2421948" cy="662706"/>
            <a:chOff x="3937912" y="5741857"/>
            <a:chExt cx="2421948" cy="6627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7ABCA1-23DE-3140-9621-0B4ED810F6D3}"/>
                </a:ext>
              </a:extLst>
            </p:cNvPr>
            <p:cNvSpPr txBox="1"/>
            <p:nvPr/>
          </p:nvSpPr>
          <p:spPr>
            <a:xfrm>
              <a:off x="3995700" y="6122055"/>
              <a:ext cx="2364160" cy="282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spc="180" dirty="0">
                  <a:solidFill>
                    <a:schemeClr val="tx1"/>
                  </a:solidFill>
                </a:rPr>
                <a:t> 1110111010100000</a:t>
              </a:r>
              <a:endParaRPr lang="en-US" sz="1600" spc="180" dirty="0">
                <a:solidFill>
                  <a:srgbClr val="008000"/>
                </a:solidFill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51B183B-0F92-E44F-A881-B25B9B79E49F}"/>
                </a:ext>
              </a:extLst>
            </p:cNvPr>
            <p:cNvSpPr txBox="1">
              <a:spLocks/>
            </p:cNvSpPr>
            <p:nvPr/>
          </p:nvSpPr>
          <p:spPr>
            <a:xfrm>
              <a:off x="3937912" y="574185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Binary:</a:t>
              </a:r>
              <a:r>
                <a:rPr lang="en-US" sz="1800" dirty="0">
                  <a:latin typeface="Times New Roman"/>
                  <a:cs typeface="Times New Roman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E39180-CBB9-D849-B513-62BC047E4F8E}"/>
              </a:ext>
            </a:extLst>
          </p:cNvPr>
          <p:cNvSpPr txBox="1"/>
          <p:nvPr/>
        </p:nvSpPr>
        <p:spPr>
          <a:xfrm>
            <a:off x="2365513" y="5806947"/>
            <a:ext cx="1486273" cy="372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spc="300" dirty="0">
                <a:solidFill>
                  <a:schemeClr val="tx1"/>
                </a:solidFill>
              </a:rPr>
              <a:t>A=-1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26A825F-F073-8B40-A58C-2B2A427B0418}"/>
              </a:ext>
            </a:extLst>
          </p:cNvPr>
          <p:cNvGraphicFramePr>
            <a:graphicFrameLocks noGrp="1"/>
          </p:cNvGraphicFramePr>
          <p:nvPr/>
        </p:nvGraphicFramePr>
        <p:xfrm>
          <a:off x="1374243" y="1767552"/>
          <a:ext cx="2650066" cy="3696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051">
                <a:tc gridSpan="2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endParaRPr lang="en-US" sz="1800">
                        <a:solidFill>
                          <a:srgbClr val="000090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!M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M+1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he-IL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D+M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D-M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M-D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D&amp;M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D|M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82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400" b="0" i="1" spc="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spc="200" baseline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sz="100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512005-B052-8D49-9D37-2C25CC52D138}"/>
              </a:ext>
            </a:extLst>
          </p:cNvPr>
          <p:cNvGraphicFramePr>
            <a:graphicFrameLocks noGrp="1"/>
          </p:cNvGraphicFramePr>
          <p:nvPr/>
        </p:nvGraphicFramePr>
        <p:xfrm>
          <a:off x="4406765" y="3606178"/>
          <a:ext cx="2465375" cy="164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683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effect: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1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0 </a:t>
                      </a:r>
                      <a:r>
                        <a:rPr lang="en-US" sz="1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38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4A2FEF-C9FC-3440-8023-6B04AB3C337E}"/>
              </a:ext>
            </a:extLst>
          </p:cNvPr>
          <p:cNvGraphicFramePr>
            <a:graphicFrameLocks noGrp="1"/>
          </p:cNvGraphicFramePr>
          <p:nvPr/>
        </p:nvGraphicFramePr>
        <p:xfrm>
          <a:off x="4382136" y="1759131"/>
          <a:ext cx="3231314" cy="1714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994"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dest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20"/>
                        </a:lnSpc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20"/>
                        </a:lnSpc>
                      </a:pPr>
                      <a:r>
                        <a:rPr lang="en-US" sz="1200" dirty="0">
                          <a:latin typeface="Times New Roman"/>
                          <a:cs typeface="Times New Roman"/>
                        </a:rPr>
                        <a:t>effect: the value</a:t>
                      </a:r>
                      <a:r>
                        <a:rPr lang="en-US" sz="1200" baseline="0" dirty="0">
                          <a:latin typeface="Times New Roman"/>
                          <a:cs typeface="Times New Roman"/>
                        </a:rPr>
                        <a:t> is stored in:</a:t>
                      </a:r>
                      <a:endParaRPr lang="en-US" sz="1200" b="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the value</a:t>
                      </a:r>
                      <a:r>
                        <a:rPr lang="en-US" sz="1100" baseline="0" dirty="0">
                          <a:latin typeface="Times New Roman"/>
                          <a:cs typeface="Times New Roman"/>
                        </a:rPr>
                        <a:t> is not stored</a:t>
                      </a:r>
                      <a:endParaRPr lang="en-US" sz="110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0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585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ADM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000" dirty="0">
                          <a:latin typeface="Consolas"/>
                          <a:cs typeface="Consolas"/>
                        </a:rPr>
                        <a:t>1</a:t>
                      </a:r>
                      <a:endParaRPr lang="en-US" sz="10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A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D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register, and </a:t>
                      </a:r>
                      <a:r>
                        <a:rPr lang="en-US" sz="1100" dirty="0">
                          <a:latin typeface="Consolas"/>
                          <a:cs typeface="Consolas"/>
                        </a:rPr>
                        <a:t>RAM[A]</a:t>
                      </a:r>
                      <a:r>
                        <a:rPr lang="en-US" sz="1100" dirty="0"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100" b="0" dirty="0">
                        <a:latin typeface="Times New Roman"/>
                        <a:cs typeface="Times New Roman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86A0D25-782E-444C-AB87-71380569D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6885792" y="5707170"/>
            <a:ext cx="471205" cy="4693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96D963-17D0-614D-BA37-AA9A1E53172F}"/>
              </a:ext>
            </a:extLst>
          </p:cNvPr>
          <p:cNvSpPr txBox="1">
            <a:spLocks/>
          </p:cNvSpPr>
          <p:nvPr/>
        </p:nvSpPr>
        <p:spPr>
          <a:xfrm>
            <a:off x="1544914" y="5830068"/>
            <a:ext cx="1351253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81558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716342" y="237873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CE9324-8321-9C44-9CE8-1A96D0337CBF}"/>
              </a:ext>
            </a:extLst>
          </p:cNvPr>
          <p:cNvGrpSpPr/>
          <p:nvPr/>
        </p:nvGrpSpPr>
        <p:grpSpPr>
          <a:xfrm>
            <a:off x="760338" y="924449"/>
            <a:ext cx="2568490" cy="5681835"/>
            <a:chOff x="760338" y="924449"/>
            <a:chExt cx="2568490" cy="5681835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760338" y="924449"/>
              <a:ext cx="256849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Symbolic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6E9FA8F8-D63B-3C4C-A22B-89DECF1FA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1241808"/>
              <a:ext cx="2490627" cy="5364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201600" tIns="468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R1=1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+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    // i = 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M=1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sum = 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M=0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if i&gt;R0 goto STOP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@STOP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sum += 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i++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(STOP)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    ...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8B59B1-2FFD-9D44-93FE-F47C5B6893AD}"/>
              </a:ext>
            </a:extLst>
          </p:cNvPr>
          <p:cNvGrpSpPr/>
          <p:nvPr/>
        </p:nvGrpSpPr>
        <p:grpSpPr>
          <a:xfrm>
            <a:off x="4030900" y="906361"/>
            <a:ext cx="4506149" cy="4323185"/>
            <a:chOff x="4185880" y="906361"/>
            <a:chExt cx="4506149" cy="432318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396EC67B-AF9E-114C-BBD6-08857742F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880" y="1114949"/>
              <a:ext cx="1571721" cy="984545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8CEBF-96C6-F545-AE3F-A21955D2DD23}"/>
                </a:ext>
              </a:extLst>
            </p:cNvPr>
            <p:cNvSpPr txBox="1"/>
            <p:nvPr/>
          </p:nvSpPr>
          <p:spPr>
            <a:xfrm>
              <a:off x="7115552" y="1241807"/>
              <a:ext cx="1576476" cy="3987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108000" tIns="46800" rIns="0" bIns="46800"/>
            <a:lstStyle>
              <a:defPPr>
                <a:defRPr lang="en-US"/>
              </a:defPPr>
              <a:lvl1pPr marL="342900" indent="-342900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050">
                  <a:latin typeface="Consolas" charset="0"/>
                  <a:ea typeface="Arial Unicode MS" charset="0"/>
                  <a:cs typeface="Consolas" charset="0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1110111111001000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1110101010001000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0000000000000000</a:t>
              </a:r>
            </a:p>
            <a:p>
              <a:r>
                <a:rPr lang="en-US" sz="1200" dirty="0"/>
                <a:t>1111010011010000</a:t>
              </a:r>
            </a:p>
            <a:p>
              <a:r>
                <a:rPr lang="en-US" sz="1200" dirty="0"/>
                <a:t>0000000000010010</a:t>
              </a:r>
            </a:p>
            <a:p>
              <a:r>
                <a:rPr lang="en-US" sz="1200" dirty="0"/>
                <a:t>1110001100000001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1111000010001000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1111110111001000</a:t>
              </a:r>
            </a:p>
            <a:p>
              <a:r>
                <a:rPr lang="en-US" sz="1200" dirty="0"/>
                <a:t>0000000000000100</a:t>
              </a:r>
            </a:p>
            <a:p>
              <a:r>
                <a:rPr lang="en-US" sz="1200" dirty="0"/>
                <a:t>1110101010000111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...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6DEA7897-5F13-C74B-BA24-E3F0250D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303" y="906361"/>
              <a:ext cx="1652726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Binary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6A2BE2-A059-C54C-8D28-F530FAEC9BFF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4AEBEB2-E359-ED46-B7E4-09A9A28C9683}"/>
              </a:ext>
            </a:extLst>
          </p:cNvPr>
          <p:cNvSpPr/>
          <p:nvPr/>
        </p:nvSpPr>
        <p:spPr>
          <a:xfrm>
            <a:off x="3803333" y="4590801"/>
            <a:ext cx="2490627" cy="1001615"/>
          </a:xfrm>
          <a:prstGeom prst="wedgeRoundRectCallout">
            <a:avLst>
              <a:gd name="adj1" fmla="val -82461"/>
              <a:gd name="adj2" fmla="val 234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start with programs that have no symbols,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handle symbols later</a:t>
            </a:r>
          </a:p>
        </p:txBody>
      </p:sp>
    </p:spTree>
    <p:extLst>
      <p:ext uri="{BB962C8B-B14F-4D97-AF65-F5344CB8AC3E}">
        <p14:creationId xmlns:p14="http://schemas.microsoft.com/office/powerpoint/2010/main" val="39481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0DA7-1EEB-7D49-9633-8CCEF13235D2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8B59B1-2FFD-9D44-93FE-F47C5B6893AD}"/>
              </a:ext>
            </a:extLst>
          </p:cNvPr>
          <p:cNvGrpSpPr/>
          <p:nvPr/>
        </p:nvGrpSpPr>
        <p:grpSpPr>
          <a:xfrm>
            <a:off x="4030900" y="906361"/>
            <a:ext cx="4506149" cy="4323185"/>
            <a:chOff x="4185880" y="906361"/>
            <a:chExt cx="4506149" cy="432318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396EC67B-AF9E-114C-BBD6-08857742F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880" y="1114949"/>
              <a:ext cx="1571721" cy="984545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8CEBF-96C6-F545-AE3F-A21955D2DD23}"/>
                </a:ext>
              </a:extLst>
            </p:cNvPr>
            <p:cNvSpPr txBox="1"/>
            <p:nvPr/>
          </p:nvSpPr>
          <p:spPr>
            <a:xfrm>
              <a:off x="7115552" y="1241807"/>
              <a:ext cx="1576476" cy="3987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108000" tIns="46800" rIns="0" bIns="46800"/>
            <a:lstStyle>
              <a:defPPr>
                <a:defRPr lang="en-US"/>
              </a:defPPr>
              <a:lvl1pPr marL="342900" indent="-342900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050">
                  <a:latin typeface="Consolas" charset="0"/>
                  <a:ea typeface="Arial Unicode MS" charset="0"/>
                  <a:cs typeface="Consolas" charset="0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sz="1200" dirty="0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6DEA7897-5F13-C74B-BA24-E3F0250D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303" y="906361"/>
              <a:ext cx="1652726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Binary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Rectangle 10">
            <a:extLst>
              <a:ext uri="{FF2B5EF4-FFF2-40B4-BE49-F238E27FC236}">
                <a16:creationId xmlns:a16="http://schemas.microsoft.com/office/drawing/2014/main" id="{6930D41C-CE04-EC4C-88B2-B30CCB73F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37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C062CA8F-85A6-9B4B-B9BB-73DDB868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1807"/>
            <a:ext cx="2490627" cy="525145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2016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E84BD-7DA8-CA42-BBA5-3C4A01F9BA0D}"/>
              </a:ext>
            </a:extLst>
          </p:cNvPr>
          <p:cNvSpPr/>
          <p:nvPr/>
        </p:nvSpPr>
        <p:spPr>
          <a:xfrm>
            <a:off x="2398296" y="6192828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</p:spTree>
    <p:extLst>
      <p:ext uri="{BB962C8B-B14F-4D97-AF65-F5344CB8AC3E}">
        <p14:creationId xmlns:p14="http://schemas.microsoft.com/office/powerpoint/2010/main" val="304593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8B59B1-2FFD-9D44-93FE-F47C5B6893AD}"/>
              </a:ext>
            </a:extLst>
          </p:cNvPr>
          <p:cNvGrpSpPr/>
          <p:nvPr/>
        </p:nvGrpSpPr>
        <p:grpSpPr>
          <a:xfrm>
            <a:off x="4030900" y="906361"/>
            <a:ext cx="4506149" cy="4323185"/>
            <a:chOff x="4185880" y="906361"/>
            <a:chExt cx="4506149" cy="432318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396EC67B-AF9E-114C-BBD6-08857742F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880" y="1114949"/>
              <a:ext cx="1571721" cy="984545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8CEBF-96C6-F545-AE3F-A21955D2DD23}"/>
                </a:ext>
              </a:extLst>
            </p:cNvPr>
            <p:cNvSpPr txBox="1"/>
            <p:nvPr/>
          </p:nvSpPr>
          <p:spPr>
            <a:xfrm>
              <a:off x="7115552" y="1241807"/>
              <a:ext cx="1576476" cy="3987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108000" tIns="46800" rIns="0" bIns="46800"/>
            <a:lstStyle>
              <a:defPPr>
                <a:defRPr lang="en-US"/>
              </a:defPPr>
              <a:lvl1pPr marL="342900" indent="-342900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050">
                  <a:latin typeface="Consolas" charset="0"/>
                  <a:ea typeface="Arial Unicode MS" charset="0"/>
                  <a:cs typeface="Consolas" charset="0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sz="1200" dirty="0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6DEA7897-5F13-C74B-BA24-E3F0250D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303" y="906361"/>
              <a:ext cx="1652726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Binary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Rectangle 10">
            <a:extLst>
              <a:ext uri="{FF2B5EF4-FFF2-40B4-BE49-F238E27FC236}">
                <a16:creationId xmlns:a16="http://schemas.microsoft.com/office/drawing/2014/main" id="{6930D41C-CE04-EC4C-88B2-B30CCB73F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37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C062CA8F-85A6-9B4B-B9BB-73DDB868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1807"/>
            <a:ext cx="2490627" cy="525145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2016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E84BD-7DA8-CA42-BBA5-3C4A01F9BA0D}"/>
              </a:ext>
            </a:extLst>
          </p:cNvPr>
          <p:cNvSpPr/>
          <p:nvPr/>
        </p:nvSpPr>
        <p:spPr>
          <a:xfrm>
            <a:off x="2398296" y="6192828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3CF438-309A-CB44-B73A-9A7E9EDAC82D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990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5056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6386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43085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9399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50835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43704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51241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7902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51413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8330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Building gates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4866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9927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7218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9471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53291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4984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4764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Building chips</a:t>
            </a:r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021" y="3949937"/>
            <a:ext cx="9501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600" dirty="0"/>
              <a:t>Building a computer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50485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54185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54252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2009378" y="1939854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587" y="1736757"/>
            <a:ext cx="90430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600" dirty="0"/>
              <a:t>Writing low-level programs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FF350D-22BA-CE47-8EBC-3542F2CF4957}"/>
              </a:ext>
            </a:extLst>
          </p:cNvPr>
          <p:cNvSpPr/>
          <p:nvPr/>
        </p:nvSpPr>
        <p:spPr>
          <a:xfrm>
            <a:off x="2110034" y="4648170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311C50-C62F-B142-962D-009920FA4872}"/>
              </a:ext>
            </a:extLst>
          </p:cNvPr>
          <p:cNvSpPr/>
          <p:nvPr/>
        </p:nvSpPr>
        <p:spPr>
          <a:xfrm>
            <a:off x="630010" y="2767426"/>
            <a:ext cx="1219109" cy="3736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/>
              <a:t>assembler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7A202C34-A3E0-D24B-9B97-385AEBF70AFB}"/>
              </a:ext>
            </a:extLst>
          </p:cNvPr>
          <p:cNvSpPr/>
          <p:nvPr/>
        </p:nvSpPr>
        <p:spPr>
          <a:xfrm>
            <a:off x="3899624" y="2275758"/>
            <a:ext cx="4176393" cy="914713"/>
          </a:xfrm>
          <a:prstGeom prst="wedgeRoundRectCallout">
            <a:avLst>
              <a:gd name="adj1" fmla="val -95228"/>
              <a:gd name="adj2" fmla="val 276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Assembler: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program that translates symbolic machine language programs to binary code that can be executed by the computer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0DA7-1EEB-7D49-9633-8CCEF13235D2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8B59B1-2FFD-9D44-93FE-F47C5B6893AD}"/>
              </a:ext>
            </a:extLst>
          </p:cNvPr>
          <p:cNvGrpSpPr/>
          <p:nvPr/>
        </p:nvGrpSpPr>
        <p:grpSpPr>
          <a:xfrm>
            <a:off x="4030900" y="906361"/>
            <a:ext cx="4506149" cy="4323185"/>
            <a:chOff x="4185880" y="906361"/>
            <a:chExt cx="4506149" cy="432318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396EC67B-AF9E-114C-BBD6-08857742F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880" y="1114949"/>
              <a:ext cx="1571721" cy="984545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8CEBF-96C6-F545-AE3F-A21955D2DD23}"/>
                </a:ext>
              </a:extLst>
            </p:cNvPr>
            <p:cNvSpPr txBox="1"/>
            <p:nvPr/>
          </p:nvSpPr>
          <p:spPr>
            <a:xfrm>
              <a:off x="7115552" y="1241807"/>
              <a:ext cx="1576476" cy="3987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108000" tIns="46800" rIns="0" bIns="46800"/>
            <a:lstStyle>
              <a:defPPr>
                <a:defRPr lang="en-US"/>
              </a:defPPr>
              <a:lvl1pPr marL="342900" indent="-342900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050">
                  <a:latin typeface="Consolas" charset="0"/>
                  <a:ea typeface="Arial Unicode MS" charset="0"/>
                  <a:cs typeface="Consolas" charset="0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endParaRPr lang="en-US" sz="1200" dirty="0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6DEA7897-5F13-C74B-BA24-E3F0250D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303" y="906361"/>
              <a:ext cx="1652726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Binary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1" name="Text Box 9">
            <a:extLst>
              <a:ext uri="{FF2B5EF4-FFF2-40B4-BE49-F238E27FC236}">
                <a16:creationId xmlns:a16="http://schemas.microsoft.com/office/drawing/2014/main" id="{C72E6221-7515-AC41-B8F6-A7202DADF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1807"/>
            <a:ext cx="2490627" cy="525145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2016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D6ED59D-18A7-E84D-A849-6708A47D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37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BE9918C-E77C-8642-8D24-53B3358E646A}"/>
              </a:ext>
            </a:extLst>
          </p:cNvPr>
          <p:cNvSpPr/>
          <p:nvPr/>
        </p:nvSpPr>
        <p:spPr>
          <a:xfrm>
            <a:off x="5602621" y="2712378"/>
            <a:ext cx="1078772" cy="407772"/>
          </a:xfrm>
          <a:prstGeom prst="wedgeRoundRectCallout">
            <a:avLst>
              <a:gd name="adj1" fmla="val -75060"/>
              <a:gd name="adj2" fmla="val 1594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it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B35001-AD08-354A-932B-D871796611D7}"/>
              </a:ext>
            </a:extLst>
          </p:cNvPr>
          <p:cNvSpPr/>
          <p:nvPr/>
        </p:nvSpPr>
        <p:spPr>
          <a:xfrm>
            <a:off x="2388357" y="6192828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C42FE7D-280A-C349-9394-66DEC525F7BC}"/>
              </a:ext>
            </a:extLst>
          </p:cNvPr>
          <p:cNvSpPr/>
          <p:nvPr/>
        </p:nvSpPr>
        <p:spPr>
          <a:xfrm>
            <a:off x="3790975" y="4387247"/>
            <a:ext cx="1576476" cy="1404288"/>
          </a:xfrm>
          <a:prstGeom prst="wedgeRoundRectCallout">
            <a:avLst>
              <a:gd name="adj1" fmla="val -134341"/>
              <a:gd name="adj2" fmla="val -63010"/>
              <a:gd name="adj3" fmla="val 16667"/>
            </a:avLst>
          </a:prstGeom>
          <a:solidFill>
            <a:schemeClr val="bg1"/>
          </a:solidFill>
          <a:ln>
            <a:solidFill>
              <a:srgbClr val="2939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space:</a:t>
            </a:r>
          </a:p>
          <a:p>
            <a:pPr marL="222250" indent="-2222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Empty lines,</a:t>
            </a:r>
          </a:p>
          <a:p>
            <a:pPr marL="222250" indent="-2222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Comments,</a:t>
            </a:r>
          </a:p>
          <a:p>
            <a:pPr marL="222250" indent="-2222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Indentation</a:t>
            </a:r>
          </a:p>
        </p:txBody>
      </p:sp>
    </p:spTree>
    <p:extLst>
      <p:ext uri="{BB962C8B-B14F-4D97-AF65-F5344CB8AC3E}">
        <p14:creationId xmlns:p14="http://schemas.microsoft.com/office/powerpoint/2010/main" val="286897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72958B-B810-6843-8D0C-CC0B8B0E1B2F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sz="1200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48D8750-03A0-4743-9FA2-48440CD5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9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1DE405-D701-3541-A70B-DD47BDBB04A4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95322A68-9DCD-9A42-BA39-7376751C5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3" y="1241808"/>
            <a:ext cx="2045290" cy="39877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FD8835-DBD7-4C4D-8842-5E7CBD231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3722593" y="2852939"/>
            <a:ext cx="308307" cy="3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3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72958B-B810-6843-8D0C-CC0B8B0E1B2F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sz="1200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48D8750-03A0-4743-9FA2-48440CD5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9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1DE405-D701-3541-A70B-DD47BDBB04A4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95322A68-9DCD-9A42-BA39-7376751C5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3" y="1241808"/>
            <a:ext cx="2045290" cy="39877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2D31DA9-2271-B74B-A38F-E8F41FBF6BFD}"/>
              </a:ext>
            </a:extLst>
          </p:cNvPr>
          <p:cNvSpPr/>
          <p:nvPr/>
        </p:nvSpPr>
        <p:spPr>
          <a:xfrm>
            <a:off x="5670570" y="3037855"/>
            <a:ext cx="1012347" cy="653744"/>
          </a:xfrm>
          <a:prstGeom prst="wedgeRoundRectCallout">
            <a:avLst>
              <a:gd name="adj1" fmla="val -83792"/>
              <a:gd name="adj2" fmla="val 1594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Translate, one by one</a:t>
            </a:r>
          </a:p>
        </p:txBody>
      </p:sp>
    </p:spTree>
    <p:extLst>
      <p:ext uri="{BB962C8B-B14F-4D97-AF65-F5344CB8AC3E}">
        <p14:creationId xmlns:p14="http://schemas.microsoft.com/office/powerpoint/2010/main" val="31666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5EFA55D7-0995-3449-AFBC-9E846EDD5DE4}"/>
              </a:ext>
            </a:extLst>
          </p:cNvPr>
          <p:cNvSpPr/>
          <p:nvPr/>
        </p:nvSpPr>
        <p:spPr>
          <a:xfrm>
            <a:off x="5670570" y="3037855"/>
            <a:ext cx="1012347" cy="653744"/>
          </a:xfrm>
          <a:prstGeom prst="wedgeRoundRectCallout">
            <a:avLst>
              <a:gd name="adj1" fmla="val -83792"/>
              <a:gd name="adj2" fmla="val 1594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Translate, one by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1110111111001000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1110101010001000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0000000000000000</a:t>
            </a:r>
          </a:p>
          <a:p>
            <a:r>
              <a:rPr lang="en-US" sz="1200" dirty="0"/>
              <a:t>1111010011010000</a:t>
            </a:r>
          </a:p>
          <a:p>
            <a:r>
              <a:rPr lang="en-US" sz="1200" dirty="0"/>
              <a:t>0000000000010010</a:t>
            </a:r>
          </a:p>
          <a:p>
            <a:r>
              <a:rPr lang="en-US" sz="1200" dirty="0"/>
              <a:t>1110001100000001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1111000010001000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1111110111001000</a:t>
            </a:r>
          </a:p>
          <a:p>
            <a:r>
              <a:rPr lang="en-US" sz="1200" dirty="0"/>
              <a:t>0000000000000100</a:t>
            </a:r>
          </a:p>
          <a:p>
            <a:r>
              <a:rPr lang="en-US" sz="1200" dirty="0"/>
              <a:t>1110101010000111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...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164D927A-E92B-3F4B-BFF6-C771E1E70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9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41E858-6C57-0846-A340-CAD7EDF3CCD7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847D4886-3CAA-4344-8DCE-BE9DA11D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3" y="1241808"/>
            <a:ext cx="2045290" cy="39877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F279C1-8BED-5143-911C-12D60461DFD0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Symbols (later)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15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0DA7-1EEB-7D49-9633-8CCEF13235D2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26CE01-2F76-1D45-A426-6B5E9834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3722593" y="2852939"/>
            <a:ext cx="308307" cy="3071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1110111111001000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1110101010001000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0000000000000000</a:t>
            </a:r>
          </a:p>
          <a:p>
            <a:r>
              <a:rPr lang="en-US" sz="1200" dirty="0"/>
              <a:t>1111010011010000</a:t>
            </a:r>
          </a:p>
          <a:p>
            <a:r>
              <a:rPr lang="en-US" sz="1200" dirty="0"/>
              <a:t>0000000000010010</a:t>
            </a:r>
          </a:p>
          <a:p>
            <a:r>
              <a:rPr lang="en-US" sz="1200" dirty="0"/>
              <a:t>1110001100000001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1111000010001000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1111110111001000</a:t>
            </a:r>
          </a:p>
          <a:p>
            <a:r>
              <a:rPr lang="en-US" sz="1200" dirty="0"/>
              <a:t>0000000000000100</a:t>
            </a:r>
          </a:p>
          <a:p>
            <a:r>
              <a:rPr lang="en-US" sz="1200" dirty="0"/>
              <a:t>1110101010000111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...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3DEDBFCE-0F41-4049-A193-9E3ED2D6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9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3F4DD6-11D5-2849-87A3-FB28F63E92BD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3E30A95A-3F21-1847-9AD3-C8ADB53E5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3" y="1241808"/>
            <a:ext cx="2045290" cy="39877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BB54-BFDA-1E43-A83D-0526B929B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3722593" y="3333747"/>
            <a:ext cx="308307" cy="3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0DA7-1EEB-7D49-9633-8CCEF13235D2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1110111111001000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1110101010001000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0000000000000000</a:t>
            </a:r>
          </a:p>
          <a:p>
            <a:r>
              <a:rPr lang="en-US" sz="1200" dirty="0"/>
              <a:t>1111010011010000</a:t>
            </a:r>
          </a:p>
          <a:p>
            <a:r>
              <a:rPr lang="en-US" sz="1200" dirty="0"/>
              <a:t>0000000000010010</a:t>
            </a:r>
          </a:p>
          <a:p>
            <a:r>
              <a:rPr lang="en-US" sz="1200" dirty="0"/>
              <a:t>1110001100000001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1111000010001000</a:t>
            </a:r>
          </a:p>
          <a:p>
            <a:r>
              <a:rPr lang="en-US" sz="1200" dirty="0"/>
              <a:t>0000000000010000</a:t>
            </a:r>
          </a:p>
          <a:p>
            <a:r>
              <a:rPr lang="en-US" sz="1200" dirty="0"/>
              <a:t>1111110111001000</a:t>
            </a:r>
          </a:p>
          <a:p>
            <a:r>
              <a:rPr lang="en-US" sz="1200" dirty="0"/>
              <a:t>0000000000000100</a:t>
            </a:r>
          </a:p>
          <a:p>
            <a:r>
              <a:rPr lang="en-US" sz="1200" dirty="0"/>
              <a:t>1110101010000111</a:t>
            </a:r>
          </a:p>
          <a:p>
            <a:r>
              <a:rPr lang="en-US" sz="1200" dirty="0"/>
              <a:t>0000000000010001</a:t>
            </a:r>
          </a:p>
          <a:p>
            <a:r>
              <a:rPr lang="en-US" sz="1200" dirty="0"/>
              <a:t>1111110000010000</a:t>
            </a:r>
          </a:p>
          <a:p>
            <a:r>
              <a:rPr lang="en-US" sz="1200" dirty="0"/>
              <a:t>...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3DEDBFCE-0F41-4049-A193-9E3ED2D6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9" y="924449"/>
            <a:ext cx="267484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3F4DD6-11D5-2849-87A3-FB28F63E92BD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3E30A95A-3F21-1847-9AD3-C8ADB53E5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3" y="1241808"/>
            <a:ext cx="2045290" cy="39877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@18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  <a:endParaRPr lang="en-US" sz="1200" dirty="0">
              <a:solidFill>
                <a:srgbClr val="1200FF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@16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@4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@17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43972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translation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96EC67B-AF9E-114C-BBD6-08857742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00" y="1114949"/>
            <a:ext cx="1571721" cy="984545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DEA7897-5F13-C74B-BA24-E3F0250D3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23" y="906361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Binary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81223-5115-234E-B48F-6CF6C83B3469}"/>
              </a:ext>
            </a:extLst>
          </p:cNvPr>
          <p:cNvSpPr txBox="1"/>
          <p:nvPr/>
        </p:nvSpPr>
        <p:spPr>
          <a:xfrm>
            <a:off x="6960572" y="1241807"/>
            <a:ext cx="1576476" cy="398773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endParaRPr lang="en-US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3F4DD6-11D5-2849-87A3-FB28F63E92BD}"/>
              </a:ext>
            </a:extLst>
          </p:cNvPr>
          <p:cNvSpPr/>
          <p:nvPr/>
        </p:nvSpPr>
        <p:spPr>
          <a:xfrm>
            <a:off x="1780748" y="4933352"/>
            <a:ext cx="874294" cy="2371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 symbols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9A8003C-4FE3-4E41-BD08-4672D265A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7C9640D0-FEE2-C542-89C7-42B263318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ABC596E-C1D1-E04E-AB90-C2107D777269}"/>
              </a:ext>
            </a:extLst>
          </p:cNvPr>
          <p:cNvSpPr/>
          <p:nvPr/>
        </p:nvSpPr>
        <p:spPr>
          <a:xfrm>
            <a:off x="3840594" y="4786116"/>
            <a:ext cx="1488885" cy="634023"/>
          </a:xfrm>
          <a:prstGeom prst="wedgeRoundRectCallout">
            <a:avLst>
              <a:gd name="adj1" fmla="val -100546"/>
              <a:gd name="adj2" fmla="val -392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program, with symbols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44BE5F-3AC4-0249-8FB3-88B6CE711B39}"/>
              </a:ext>
            </a:extLst>
          </p:cNvPr>
          <p:cNvSpPr txBox="1">
            <a:spLocks/>
          </p:cNvSpPr>
          <p:nvPr/>
        </p:nvSpPr>
        <p:spPr>
          <a:xfrm>
            <a:off x="3803333" y="229129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15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31E750B-3F11-AC4B-BAA6-D30DEA95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EAD384C-AFF4-5C42-AA2A-732CF0EA5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7FD50EDA-DA8D-2941-A767-1F0B92C7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E539-074B-B84E-ADFD-9641AAA01392}"/>
              </a:ext>
            </a:extLst>
          </p:cNvPr>
          <p:cNvSpPr txBox="1">
            <a:spLocks/>
          </p:cNvSpPr>
          <p:nvPr/>
        </p:nvSpPr>
        <p:spPr>
          <a:xfrm>
            <a:off x="4411168" y="1334011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Variable symbols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A8969D3-C0C2-D443-AD41-2247CACC468A}"/>
              </a:ext>
            </a:extLst>
          </p:cNvPr>
          <p:cNvSpPr/>
          <p:nvPr/>
        </p:nvSpPr>
        <p:spPr>
          <a:xfrm>
            <a:off x="3840594" y="4786116"/>
            <a:ext cx="1488885" cy="634023"/>
          </a:xfrm>
          <a:prstGeom prst="wedgeRoundRectCallout">
            <a:avLst>
              <a:gd name="adj1" fmla="val -100546"/>
              <a:gd name="adj2" fmla="val -392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program, with symbols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968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31E750B-3F11-AC4B-BAA6-D30DEA95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EAD384C-AFF4-5C42-AA2A-732CF0EA5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7FD50EDA-DA8D-2941-A767-1F0B92C7B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E539-074B-B84E-ADFD-9641AAA01392}"/>
              </a:ext>
            </a:extLst>
          </p:cNvPr>
          <p:cNvSpPr txBox="1">
            <a:spLocks/>
          </p:cNvSpPr>
          <p:nvPr/>
        </p:nvSpPr>
        <p:spPr>
          <a:xfrm>
            <a:off x="4411168" y="1334011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Variable symbols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A8969D3-C0C2-D443-AD41-2247CACC468A}"/>
              </a:ext>
            </a:extLst>
          </p:cNvPr>
          <p:cNvSpPr/>
          <p:nvPr/>
        </p:nvSpPr>
        <p:spPr>
          <a:xfrm>
            <a:off x="3840594" y="4786116"/>
            <a:ext cx="1488885" cy="634023"/>
          </a:xfrm>
          <a:prstGeom prst="wedgeRoundRectCallout">
            <a:avLst>
              <a:gd name="adj1" fmla="val -100546"/>
              <a:gd name="adj2" fmla="val -392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program, with symbols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3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D31E750B-3F11-AC4B-BAA6-D30DEA95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EAD384C-AFF4-5C42-AA2A-732CF0EA5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C43FDE1-9741-5F4A-A8EE-9A0CD4C0D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ED2CFAA-080F-C74B-A418-4D0E3206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B2F1E8-E73A-AB42-8404-4C87DF910EC8}"/>
              </a:ext>
            </a:extLst>
          </p:cNvPr>
          <p:cNvSpPr txBox="1">
            <a:spLocks/>
          </p:cNvSpPr>
          <p:nvPr/>
        </p:nvSpPr>
        <p:spPr>
          <a:xfrm>
            <a:off x="4411168" y="1334011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Variable symbols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55D6B2D-1708-DF42-A59B-A59D70D1D7B0}"/>
              </a:ext>
            </a:extLst>
          </p:cNvPr>
          <p:cNvSpPr/>
          <p:nvPr/>
        </p:nvSpPr>
        <p:spPr>
          <a:xfrm>
            <a:off x="3742543" y="4632775"/>
            <a:ext cx="2669979" cy="768710"/>
          </a:xfrm>
          <a:prstGeom prst="wedgeRoundRectCallout">
            <a:avLst>
              <a:gd name="adj1" fmla="val -77404"/>
              <a:gd name="adj2" fmla="val -737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one predefined symbol: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</p:spTree>
    <p:extLst>
      <p:ext uri="{BB962C8B-B14F-4D97-AF65-F5344CB8AC3E}">
        <p14:creationId xmlns:p14="http://schemas.microsoft.com/office/powerpoint/2010/main" val="184168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5056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6386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43085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9399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50835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43704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51241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7902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51413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8330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Building gates</a:t>
            </a:r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4866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9927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7218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9471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53291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4984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4764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Building chips</a:t>
            </a:r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021" y="3949937"/>
            <a:ext cx="9501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Building a computer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50485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54185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54252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2009378" y="1939854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0587" y="1736757"/>
            <a:ext cx="90430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Writing low-level programs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FF350D-22BA-CE47-8EBC-3542F2CF4957}"/>
              </a:ext>
            </a:extLst>
          </p:cNvPr>
          <p:cNvSpPr/>
          <p:nvPr/>
        </p:nvSpPr>
        <p:spPr>
          <a:xfrm>
            <a:off x="2110034" y="4648170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0A9283-7D4B-A747-93CC-94780FEC9C9C}"/>
              </a:ext>
            </a:extLst>
          </p:cNvPr>
          <p:cNvSpPr/>
          <p:nvPr/>
        </p:nvSpPr>
        <p:spPr>
          <a:xfrm>
            <a:off x="2009378" y="2804818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40" name="Rectangle 131">
            <a:extLst>
              <a:ext uri="{FF2B5EF4-FFF2-40B4-BE49-F238E27FC236}">
                <a16:creationId xmlns:a16="http://schemas.microsoft.com/office/drawing/2014/main" id="{CA8988B7-712E-5145-8D32-F86984EEA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298" y="2752298"/>
            <a:ext cx="13905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600" dirty="0">
                <a:solidFill>
                  <a:srgbClr val="000000"/>
                </a:solidFill>
              </a:rPr>
              <a:t>Developing the assembler</a:t>
            </a: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311C50-C62F-B142-962D-009920FA4872}"/>
              </a:ext>
            </a:extLst>
          </p:cNvPr>
          <p:cNvSpPr/>
          <p:nvPr/>
        </p:nvSpPr>
        <p:spPr>
          <a:xfrm>
            <a:off x="630010" y="2767426"/>
            <a:ext cx="1219109" cy="3736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/>
              <a:t>assembler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51759CE2-9069-814D-AC1B-8DF673EA47DD}"/>
              </a:ext>
            </a:extLst>
          </p:cNvPr>
          <p:cNvSpPr/>
          <p:nvPr/>
        </p:nvSpPr>
        <p:spPr>
          <a:xfrm>
            <a:off x="4574922" y="2617251"/>
            <a:ext cx="1373802" cy="538620"/>
          </a:xfrm>
          <a:prstGeom prst="wedgeRoundRectCallout">
            <a:avLst>
              <a:gd name="adj1" fmla="val -95228"/>
              <a:gd name="adj2" fmla="val 276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chapter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05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D14D9B5-7FCC-4F4D-A042-C1D9452E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9F39BA2F-87CC-0040-B89B-F655812C5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0996-FCDF-0F41-9E9A-CE6377623B84}"/>
              </a:ext>
            </a:extLst>
          </p:cNvPr>
          <p:cNvSpPr txBox="1"/>
          <p:nvPr/>
        </p:nvSpPr>
        <p:spPr>
          <a:xfrm>
            <a:off x="9897762" y="2014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DB0C13-8825-684B-B2B5-E7A2E9413DAB}"/>
              </a:ext>
            </a:extLst>
          </p:cNvPr>
          <p:cNvSpPr txBox="1">
            <a:spLocks/>
          </p:cNvSpPr>
          <p:nvPr/>
        </p:nvSpPr>
        <p:spPr bwMode="auto">
          <a:xfrm>
            <a:off x="3975486" y="1141389"/>
            <a:ext cx="40481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1200"/>
              </a:spcBef>
              <a:buFont typeface="Arial" charset="0"/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Hack language features 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23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predefined symbols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22" name="Group 37">
            <a:extLst>
              <a:ext uri="{FF2B5EF4-FFF2-40B4-BE49-F238E27FC236}">
                <a16:creationId xmlns:a16="http://schemas.microsoft.com/office/drawing/2014/main" id="{EB716B7A-8FC4-5144-AAD7-D91DE71B8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28873"/>
              </p:ext>
            </p:extLst>
          </p:nvPr>
        </p:nvGraphicFramePr>
        <p:xfrm>
          <a:off x="3680606" y="1822531"/>
          <a:ext cx="1814492" cy="2500943"/>
        </p:xfrm>
        <a:graphic>
          <a:graphicData uri="http://schemas.openxmlformats.org/drawingml/2006/table">
            <a:tbl>
              <a:tblPr/>
              <a:tblGrid>
                <a:gridCol w="107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0" lang="en-US" sz="14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R0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0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R1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1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R2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...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...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R15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15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SCREEN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16384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KBD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24576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SP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828969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LCL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14144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ARG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29992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THIS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782815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THAT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735217"/>
                  </a:ext>
                </a:extLst>
              </a:tr>
            </a:tbl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6203235-F53C-7046-A102-E517836EECD6}"/>
              </a:ext>
            </a:extLst>
          </p:cNvPr>
          <p:cNvSpPr/>
          <p:nvPr/>
        </p:nvSpPr>
        <p:spPr>
          <a:xfrm>
            <a:off x="3742543" y="4632775"/>
            <a:ext cx="2669979" cy="768710"/>
          </a:xfrm>
          <a:prstGeom prst="wedgeRoundRectCallout">
            <a:avLst>
              <a:gd name="adj1" fmla="val -77404"/>
              <a:gd name="adj2" fmla="val -737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one predefined symbol: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</p:spTree>
    <p:extLst>
      <p:ext uri="{BB962C8B-B14F-4D97-AF65-F5344CB8AC3E}">
        <p14:creationId xmlns:p14="http://schemas.microsoft.com/office/powerpoint/2010/main" val="732323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7D14D9B5-7FCC-4F4D-A042-C1D9452E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9F39BA2F-87CC-0040-B89B-F655812C5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79A198-B802-224F-BF60-F8B521D86E31}"/>
              </a:ext>
            </a:extLst>
          </p:cNvPr>
          <p:cNvSpPr txBox="1">
            <a:spLocks/>
          </p:cNvSpPr>
          <p:nvPr/>
        </p:nvSpPr>
        <p:spPr bwMode="auto">
          <a:xfrm>
            <a:off x="3975486" y="4616624"/>
            <a:ext cx="5922275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Translating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he-IL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200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preDefinedSymbol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Replace 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preDefinedSymbol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with its 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value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0996-FCDF-0F41-9E9A-CE6377623B84}"/>
              </a:ext>
            </a:extLst>
          </p:cNvPr>
          <p:cNvSpPr txBox="1"/>
          <p:nvPr/>
        </p:nvSpPr>
        <p:spPr>
          <a:xfrm>
            <a:off x="9897762" y="2014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BD8DC23-B2F0-E547-A568-9329121D6EBF}"/>
              </a:ext>
            </a:extLst>
          </p:cNvPr>
          <p:cNvSpPr txBox="1">
            <a:spLocks/>
          </p:cNvSpPr>
          <p:nvPr/>
        </p:nvSpPr>
        <p:spPr bwMode="auto">
          <a:xfrm>
            <a:off x="3975486" y="1141389"/>
            <a:ext cx="40481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1200"/>
              </a:spcBef>
              <a:buFont typeface="Arial" charset="0"/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Hack language features 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23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predefined symbols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F9332-F12C-0C46-B35A-90DE23F4D65D}"/>
              </a:ext>
            </a:extLst>
          </p:cNvPr>
          <p:cNvGrpSpPr/>
          <p:nvPr/>
        </p:nvGrpSpPr>
        <p:grpSpPr>
          <a:xfrm>
            <a:off x="3975486" y="5716611"/>
            <a:ext cx="4311255" cy="388556"/>
            <a:chOff x="4326229" y="5936983"/>
            <a:chExt cx="4311255" cy="3885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2754E-D6DF-1A42-883B-52861825B0AA}"/>
                </a:ext>
              </a:extLst>
            </p:cNvPr>
            <p:cNvSpPr txBox="1"/>
            <p:nvPr/>
          </p:nvSpPr>
          <p:spPr>
            <a:xfrm>
              <a:off x="5216697" y="5952558"/>
              <a:ext cx="850946" cy="3729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@R15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EF9369-56B4-DF4F-899C-75EF87CC22D8}"/>
                </a:ext>
              </a:extLst>
            </p:cNvPr>
            <p:cNvSpPr txBox="1"/>
            <p:nvPr/>
          </p:nvSpPr>
          <p:spPr>
            <a:xfrm>
              <a:off x="6470687" y="6004311"/>
              <a:ext cx="2166797" cy="25517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pc="180" dirty="0">
                  <a:solidFill>
                    <a:schemeClr val="tx1"/>
                  </a:solidFill>
                </a:rPr>
                <a:t> </a:t>
              </a:r>
              <a:r>
                <a:rPr lang="en-US" spc="180" dirty="0"/>
                <a:t>0000000000001111</a:t>
              </a:r>
              <a:endParaRPr lang="en-US" spc="180" dirty="0">
                <a:solidFill>
                  <a:srgbClr val="008000"/>
                </a:solidFill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B271B2A3-1A70-4C46-BB20-DA697358CAD2}"/>
                </a:ext>
              </a:extLst>
            </p:cNvPr>
            <p:cNvSpPr txBox="1">
              <a:spLocks/>
            </p:cNvSpPr>
            <p:nvPr/>
          </p:nvSpPr>
          <p:spPr>
            <a:xfrm>
              <a:off x="4326229" y="5936983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Example: </a:t>
              </a:r>
            </a:p>
          </p:txBody>
        </p:sp>
        <p:sp>
          <p:nvSpPr>
            <p:cNvPr id="24" name="Left Arrow 23">
              <a:extLst>
                <a:ext uri="{FF2B5EF4-FFF2-40B4-BE49-F238E27FC236}">
                  <a16:creationId xmlns:a16="http://schemas.microsoft.com/office/drawing/2014/main" id="{1C6C5FB6-8C98-E046-AC19-32F26E12D149}"/>
                </a:ext>
              </a:extLst>
            </p:cNvPr>
            <p:cNvSpPr/>
            <p:nvPr/>
          </p:nvSpPr>
          <p:spPr>
            <a:xfrm rot="10800000">
              <a:off x="5883605" y="5939336"/>
              <a:ext cx="387840" cy="382220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5" name="Group 37">
            <a:extLst>
              <a:ext uri="{FF2B5EF4-FFF2-40B4-BE49-F238E27FC236}">
                <a16:creationId xmlns:a16="http://schemas.microsoft.com/office/drawing/2014/main" id="{1376F40E-B233-D144-BAED-F4EEDB4F8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18862"/>
              </p:ext>
            </p:extLst>
          </p:nvPr>
        </p:nvGraphicFramePr>
        <p:xfrm>
          <a:off x="3680606" y="1822531"/>
          <a:ext cx="1814492" cy="2500943"/>
        </p:xfrm>
        <a:graphic>
          <a:graphicData uri="http://schemas.openxmlformats.org/drawingml/2006/table">
            <a:tbl>
              <a:tblPr/>
              <a:tblGrid>
                <a:gridCol w="107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0" lang="en-US" sz="1400" b="0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R0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0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R1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1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R2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...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...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R15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15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SCREEN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16384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KBD</a:t>
                      </a:r>
                    </a:p>
                  </a:txBody>
                  <a:tcPr marL="144000" marR="108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13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 24576</a:t>
                      </a:r>
                    </a:p>
                  </a:txBody>
                  <a:tcPr marL="0" marR="144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SP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828969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LCL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14144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ARG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29992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THIS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3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782815"/>
                  </a:ext>
                </a:extLst>
              </a:tr>
              <a:tr h="187735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THAT</a:t>
                      </a:r>
                    </a:p>
                  </a:txBody>
                  <a:tcPr marL="14400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144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73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6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B2074AE-8949-5842-A435-443C82BBF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BA76C7-A10E-EE4F-B443-812D19B56DEB}"/>
              </a:ext>
            </a:extLst>
          </p:cNvPr>
          <p:cNvSpPr txBox="1">
            <a:spLocks/>
          </p:cNvSpPr>
          <p:nvPr/>
        </p:nvSpPr>
        <p:spPr>
          <a:xfrm>
            <a:off x="4146124" y="1241808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Variable symbols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20E9EA-194B-9841-95E0-857585946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4062768" y="1786322"/>
            <a:ext cx="336582" cy="3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9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B2074AE-8949-5842-A435-443C82BBF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BA76C7-A10E-EE4F-B443-812D19B56DEB}"/>
              </a:ext>
            </a:extLst>
          </p:cNvPr>
          <p:cNvSpPr txBox="1">
            <a:spLocks/>
          </p:cNvSpPr>
          <p:nvPr/>
        </p:nvSpPr>
        <p:spPr>
          <a:xfrm>
            <a:off x="4146124" y="1241808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Variable symbols</a:t>
            </a:r>
          </a:p>
        </p:txBody>
      </p:sp>
    </p:spTree>
    <p:extLst>
      <p:ext uri="{BB962C8B-B14F-4D97-AF65-F5344CB8AC3E}">
        <p14:creationId xmlns:p14="http://schemas.microsoft.com/office/powerpoint/2010/main" val="163674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27CFB63E-A4D3-9A43-AAC7-B93C930F6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27F524-C0B8-F44C-8F7D-F09F00CDDC3B}"/>
              </a:ext>
            </a:extLst>
          </p:cNvPr>
          <p:cNvSpPr txBox="1">
            <a:spLocks/>
          </p:cNvSpPr>
          <p:nvPr/>
        </p:nvSpPr>
        <p:spPr>
          <a:xfrm>
            <a:off x="4146124" y="1241808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Variable symbols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A2BB684-973C-1346-98F5-FC5E8630DD15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label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97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5EF2115-9551-9F4D-9F65-DEF141A2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8EC4F08-79B7-8D4E-A1A8-2476EEF23984}"/>
              </a:ext>
            </a:extLst>
          </p:cNvPr>
          <p:cNvSpPr txBox="1">
            <a:spLocks noChangeArrowheads="1"/>
          </p:cNvSpPr>
          <p:nvPr/>
        </p:nvSpPr>
        <p:spPr>
          <a:xfrm>
            <a:off x="3724681" y="1100201"/>
            <a:ext cx="4912804" cy="2976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Label symbols</a:t>
            </a:r>
            <a:endParaRPr lang="en-US" sz="18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Used to label destinations of goto instructions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Declared by the pseudo-instruction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endParaRPr lang="en-US" sz="16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/>
              <a:t>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/>
              <a:t> directive defines the symbol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r>
              <a:rPr lang="en-US" sz="1600" dirty="0"/>
              <a:t>to refer to the memory location holding the next instruction in the program,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Which corresponds to the instruction’s </a:t>
            </a:r>
            <a:r>
              <a:rPr lang="en-US" sz="1600" i="1" dirty="0"/>
              <a:t>line number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B28561F-C6D3-2F47-8FB6-5FC399A3FA1A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label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53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5EF2115-9551-9F4D-9F65-DEF141A2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629D04EF-828B-324F-B6DC-0C281FB36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05" y="1223424"/>
            <a:ext cx="59848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11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17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19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D2A27BD-ABB4-544E-AD52-C90AE79C2B3B}"/>
              </a:ext>
            </a:extLst>
          </p:cNvPr>
          <p:cNvSpPr txBox="1">
            <a:spLocks noChangeArrowheads="1"/>
          </p:cNvSpPr>
          <p:nvPr/>
        </p:nvSpPr>
        <p:spPr>
          <a:xfrm>
            <a:off x="3724681" y="1100201"/>
            <a:ext cx="4912804" cy="2976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Label symbols</a:t>
            </a:r>
            <a:endParaRPr lang="en-US" sz="18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Used to label destinations of goto instructions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Declared by the pseudo-instruction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endParaRPr lang="en-US" sz="16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/>
              <a:t>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/>
              <a:t> directive defines the symbol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r>
              <a:rPr lang="en-US" sz="1600" dirty="0"/>
              <a:t>to refer to the memory location holding the next instruction in the program,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Which corresponds to the instruction’s </a:t>
            </a:r>
            <a:r>
              <a:rPr lang="en-US" sz="1600" i="1" dirty="0"/>
              <a:t>line number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5EB3475-0229-3D4B-B10D-4668E35D105B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label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30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5EF2115-9551-9F4D-9F65-DEF141A2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30295E-4B8E-A544-90E2-B021C4253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79689"/>
              </p:ext>
            </p:extLst>
          </p:nvPr>
        </p:nvGraphicFramePr>
        <p:xfrm>
          <a:off x="4614167" y="3409781"/>
          <a:ext cx="1698805" cy="71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LOOP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STOP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18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01977F-B8C4-EA49-BEA1-FB700799A638}"/>
              </a:ext>
            </a:extLst>
          </p:cNvPr>
          <p:cNvSpPr txBox="1">
            <a:spLocks/>
          </p:cNvSpPr>
          <p:nvPr/>
        </p:nvSpPr>
        <p:spPr>
          <a:xfrm>
            <a:off x="3912430" y="3387813"/>
            <a:ext cx="1355127" cy="396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Example:</a:t>
            </a:r>
            <a:endParaRPr lang="en-US" sz="1800" dirty="0"/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82C2A2D-ED05-C449-A584-B18CFC749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05" y="1223424"/>
            <a:ext cx="59848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11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17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19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C3D1D2A7-5093-954A-99C1-2306EE7AD867}"/>
              </a:ext>
            </a:extLst>
          </p:cNvPr>
          <p:cNvSpPr txBox="1">
            <a:spLocks noChangeArrowheads="1"/>
          </p:cNvSpPr>
          <p:nvPr/>
        </p:nvSpPr>
        <p:spPr>
          <a:xfrm>
            <a:off x="3724681" y="1100201"/>
            <a:ext cx="4912804" cy="2976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Label symbols</a:t>
            </a:r>
            <a:endParaRPr lang="en-US" sz="18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Used to label destinations of goto instructions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Declared by the pseudo-instruction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endParaRPr lang="en-US" sz="16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/>
              <a:t>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/>
              <a:t> directive defines the symbol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r>
              <a:rPr lang="en-US" sz="1600" dirty="0"/>
              <a:t>to refer to the memory location holding the next instruction in the program,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Which corresponds to the instruction’s </a:t>
            </a:r>
            <a:r>
              <a:rPr lang="en-US" sz="1600" i="1" dirty="0"/>
              <a:t>line number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2DF3147-CA95-BE45-82AB-84E27BFC032D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label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70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DCA4812B-3542-AF4F-BA82-A80DB9E60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66EC0DCE-49EA-BE4B-BA1C-178B1C65B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05" y="1223424"/>
            <a:ext cx="59848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11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17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19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5EF2115-9551-9F4D-9F65-DEF141A2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48EBA5-33FD-CE43-A924-EF60FE448F04}"/>
              </a:ext>
            </a:extLst>
          </p:cNvPr>
          <p:cNvSpPr txBox="1">
            <a:spLocks/>
          </p:cNvSpPr>
          <p:nvPr/>
        </p:nvSpPr>
        <p:spPr>
          <a:xfrm>
            <a:off x="3873295" y="4363498"/>
            <a:ext cx="4445410" cy="1093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Translating</a:t>
            </a:r>
            <a:r>
              <a:rPr lang="en-US" sz="2000" dirty="0"/>
              <a:t> </a:t>
            </a:r>
            <a:r>
              <a:rPr lang="he-IL" sz="2000" dirty="0"/>
              <a:t> </a:t>
            </a:r>
            <a:r>
              <a:rPr lang="en-US" sz="1600" spc="200" dirty="0">
                <a:latin typeface="Consolas"/>
                <a:cs typeface="Consolas"/>
              </a:rPr>
              <a:t>@</a:t>
            </a:r>
            <a:r>
              <a:rPr lang="en-US" sz="1400" i="1" dirty="0"/>
              <a:t>labelSymbol</a:t>
            </a:r>
            <a:r>
              <a:rPr lang="en-US" sz="1600" dirty="0"/>
              <a:t> :</a:t>
            </a:r>
          </a:p>
          <a:p>
            <a:pPr marL="0" indent="0">
              <a:buNone/>
            </a:pPr>
            <a:r>
              <a:rPr lang="en-US" sz="1600" dirty="0"/>
              <a:t>Replace</a:t>
            </a:r>
            <a:r>
              <a:rPr lang="en-US" sz="1800" dirty="0"/>
              <a:t> </a:t>
            </a:r>
            <a:r>
              <a:rPr lang="en-US" sz="2000" dirty="0"/>
              <a:t> </a:t>
            </a:r>
            <a:r>
              <a:rPr lang="en-US" sz="1400" i="1" dirty="0"/>
              <a:t>labelSymbol</a:t>
            </a:r>
            <a:r>
              <a:rPr lang="en-US" sz="2000" dirty="0"/>
              <a:t>  </a:t>
            </a:r>
            <a:r>
              <a:rPr lang="en-US" sz="1600" dirty="0"/>
              <a:t>with its</a:t>
            </a:r>
            <a:r>
              <a:rPr lang="en-US" sz="2000" dirty="0"/>
              <a:t>  </a:t>
            </a:r>
            <a:r>
              <a:rPr lang="en-US" sz="1400" i="1" dirty="0"/>
              <a:t>value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6B60B6-4B63-D345-8112-05E902E39684}"/>
              </a:ext>
            </a:extLst>
          </p:cNvPr>
          <p:cNvGrpSpPr/>
          <p:nvPr/>
        </p:nvGrpSpPr>
        <p:grpSpPr>
          <a:xfrm>
            <a:off x="3912430" y="5569446"/>
            <a:ext cx="4610466" cy="391375"/>
            <a:chOff x="4027018" y="5936440"/>
            <a:chExt cx="4610466" cy="3913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84FCCC-67B7-A84C-B48D-249CD3F4FFD3}"/>
                </a:ext>
              </a:extLst>
            </p:cNvPr>
            <p:cNvSpPr txBox="1"/>
            <p:nvPr/>
          </p:nvSpPr>
          <p:spPr>
            <a:xfrm>
              <a:off x="5078519" y="5954834"/>
              <a:ext cx="850946" cy="3729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@LOOP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9CC88-88E7-EC41-87AD-308599B96661}"/>
                </a:ext>
              </a:extLst>
            </p:cNvPr>
            <p:cNvSpPr txBox="1"/>
            <p:nvPr/>
          </p:nvSpPr>
          <p:spPr>
            <a:xfrm>
              <a:off x="6470687" y="6004311"/>
              <a:ext cx="2166797" cy="25517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pc="180" dirty="0">
                  <a:solidFill>
                    <a:schemeClr val="tx1"/>
                  </a:solidFill>
                </a:rPr>
                <a:t> </a:t>
              </a:r>
              <a:r>
                <a:rPr lang="en-US" spc="180" dirty="0"/>
                <a:t>0000000000000100</a:t>
              </a:r>
              <a:endParaRPr lang="en-US" spc="180" dirty="0">
                <a:solidFill>
                  <a:srgbClr val="008000"/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41079DD-B892-5142-B41F-B1AA998209A9}"/>
                </a:ext>
              </a:extLst>
            </p:cNvPr>
            <p:cNvSpPr txBox="1">
              <a:spLocks/>
            </p:cNvSpPr>
            <p:nvPr/>
          </p:nvSpPr>
          <p:spPr>
            <a:xfrm>
              <a:off x="4027018" y="5936440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Example: 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F6692330-9B76-9948-9CF6-F125C3754EEA}"/>
                </a:ext>
              </a:extLst>
            </p:cNvPr>
            <p:cNvSpPr/>
            <p:nvPr/>
          </p:nvSpPr>
          <p:spPr>
            <a:xfrm rot="10800000">
              <a:off x="5883605" y="5939336"/>
              <a:ext cx="387840" cy="382220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D0D248F-9775-F746-84CC-4AA3E0A52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24516"/>
              </p:ext>
            </p:extLst>
          </p:nvPr>
        </p:nvGraphicFramePr>
        <p:xfrm>
          <a:off x="4614167" y="3409781"/>
          <a:ext cx="1698805" cy="71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7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LOOP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STOP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18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C96FB63-2A84-FC45-98FC-059A52532C2C}"/>
              </a:ext>
            </a:extLst>
          </p:cNvPr>
          <p:cNvSpPr txBox="1">
            <a:spLocks/>
          </p:cNvSpPr>
          <p:nvPr/>
        </p:nvSpPr>
        <p:spPr>
          <a:xfrm>
            <a:off x="3912430" y="3387813"/>
            <a:ext cx="1355127" cy="396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Example:</a:t>
            </a:r>
            <a:endParaRPr lang="en-US" sz="1800" dirty="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FB673CA-B8F3-9844-80D6-F215C240F8FA}"/>
              </a:ext>
            </a:extLst>
          </p:cNvPr>
          <p:cNvSpPr txBox="1">
            <a:spLocks noChangeArrowheads="1"/>
          </p:cNvSpPr>
          <p:nvPr/>
        </p:nvSpPr>
        <p:spPr>
          <a:xfrm>
            <a:off x="3724681" y="1100201"/>
            <a:ext cx="4912804" cy="2976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Label symbols</a:t>
            </a:r>
            <a:endParaRPr lang="en-US" sz="18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Used to label destinations of goto instructions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Declared by the pseudo-instruction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endParaRPr lang="en-US" sz="1600" dirty="0"/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i="1" dirty="0"/>
              <a:t>label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600" dirty="0"/>
              <a:t> directive defines the symbol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r>
              <a:rPr lang="en-US" sz="1600" dirty="0"/>
              <a:t>to refer to the memory location holding the next instruction in the program,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Which corresponds to the instruction’s </a:t>
            </a:r>
            <a:r>
              <a:rPr lang="en-US" sz="1600" i="1" dirty="0"/>
              <a:t>line number</a:t>
            </a:r>
          </a:p>
        </p:txBody>
      </p:sp>
    </p:spTree>
    <p:extLst>
      <p:ext uri="{BB962C8B-B14F-4D97-AF65-F5344CB8AC3E}">
        <p14:creationId xmlns:p14="http://schemas.microsoft.com/office/powerpoint/2010/main" val="164454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822F9F7-FBF4-6B40-98FE-CBEC83B99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C818C7B6-F92E-4E46-86DB-BE56E41D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7231D9-5FF5-D24B-B80C-30B5906C5FE2}"/>
              </a:ext>
            </a:extLst>
          </p:cNvPr>
          <p:cNvSpPr txBox="1">
            <a:spLocks/>
          </p:cNvSpPr>
          <p:nvPr/>
        </p:nvSpPr>
        <p:spPr>
          <a:xfrm>
            <a:off x="4258014" y="873892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Variable symbols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362AF-525B-1A43-8AAB-9EC8B0CF0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4172442" y="1394960"/>
            <a:ext cx="327722" cy="326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EED7A-29B6-2140-8243-6AC2DF5F8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4184165" y="1912645"/>
            <a:ext cx="327722" cy="3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assembler</a:t>
            </a:r>
          </a:p>
        </p:txBody>
      </p:sp>
      <p:sp>
        <p:nvSpPr>
          <p:cNvPr id="23" name="AutoShape 5">
            <a:extLst>
              <a:ext uri="{FF2B5EF4-FFF2-40B4-BE49-F238E27FC236}">
                <a16:creationId xmlns:a16="http://schemas.microsoft.com/office/drawing/2014/main" id="{8E183AC7-F64D-B047-B170-C18A6825B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958" y="2062174"/>
            <a:ext cx="1048821" cy="1005460"/>
          </a:xfrm>
          <a:prstGeom prst="rightArrow">
            <a:avLst>
              <a:gd name="adj1" fmla="val 59193"/>
              <a:gd name="adj2" fmla="val 3948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load and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execute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D3F7FF-D0E6-A646-B05A-2EC3FA21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478" y="1261702"/>
            <a:ext cx="2430128" cy="2202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D39A6-EE0F-2C43-B86E-36CE75669D66}"/>
              </a:ext>
            </a:extLst>
          </p:cNvPr>
          <p:cNvSpPr txBox="1"/>
          <p:nvPr/>
        </p:nvSpPr>
        <p:spPr>
          <a:xfrm>
            <a:off x="10543822" y="3996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37" name="Text Box 9">
            <a:extLst>
              <a:ext uri="{FF2B5EF4-FFF2-40B4-BE49-F238E27FC236}">
                <a16:creationId xmlns:a16="http://schemas.microsoft.com/office/drawing/2014/main" id="{797DB117-D972-1D46-9999-3B5F727BB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30" y="1261702"/>
            <a:ext cx="2593213" cy="49264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Program: Sum1ToN (R0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represents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N)</a:t>
            </a:r>
          </a:p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=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...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</a:p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Usage: put a value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&gt;=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1 in R0</a:t>
            </a:r>
            <a:endParaRPr lang="en-US" sz="10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= 1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   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M=1</a:t>
            </a:r>
          </a:p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= 0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M=0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(LOOP)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if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R0)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goto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STOP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@R0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D=D-M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@STOP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D;JGT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=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sum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i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D=M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D=D+M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@sum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M=D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=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+ 1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   @i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M=M+1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goto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@LOOP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0;JMP</a:t>
            </a:r>
            <a:endParaRPr lang="he-IL" sz="1000" dirty="0">
              <a:latin typeface="Consolas" panose="020B0609020204030204" pitchFamily="49" charset="0"/>
            </a:endParaRPr>
          </a:p>
          <a:p>
            <a:r>
              <a:rPr lang="he-IL" sz="1000" dirty="0">
                <a:latin typeface="Consolas" panose="020B0609020204030204" pitchFamily="49" charset="0"/>
              </a:rPr>
              <a:t>    </a:t>
            </a:r>
            <a:r>
              <a:rPr lang="en-US" sz="1000" dirty="0">
                <a:latin typeface="Consolas" panose="020B0609020204030204" pitchFamily="49" charset="0"/>
              </a:rPr>
              <a:t> ...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endParaRPr lang="en-US" sz="1000" dirty="0"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5C5E268D-430E-714B-A3FB-B74E5D56B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55" y="1240729"/>
            <a:ext cx="1309204" cy="41803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1011000010000001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1011000010000001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1011000010000001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0101111100111100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1010101010101010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1100000010101010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  <a:defRPr/>
            </a:pPr>
            <a:r>
              <a:rPr lang="en-US" sz="10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D6EACB0-DC71-4643-A405-E96C5BFDF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052" y="952088"/>
            <a:ext cx="2216150" cy="41433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Binary code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A3563A7-8CA3-624D-8509-0B04F708FA48}"/>
              </a:ext>
            </a:extLst>
          </p:cNvPr>
          <p:cNvSpPr/>
          <p:nvPr/>
        </p:nvSpPr>
        <p:spPr>
          <a:xfrm>
            <a:off x="2698224" y="2062174"/>
            <a:ext cx="1159555" cy="79599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 assembler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811575C3-6FC3-BF44-A117-AF27BA7D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67" y="952088"/>
            <a:ext cx="2365771" cy="41433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Symbolic low-level program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1B5DEBBB-263C-1844-A1A9-5E15A254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779" y="963888"/>
            <a:ext cx="2216150" cy="41433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342900" indent="-342900" fontAlgn="auto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Computer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120F0F6-1F3D-F045-A44D-3D551B38D7F3}"/>
              </a:ext>
            </a:extLst>
          </p:cNvPr>
          <p:cNvSpPr txBox="1">
            <a:spLocks/>
          </p:cNvSpPr>
          <p:nvPr/>
        </p:nvSpPr>
        <p:spPr>
          <a:xfrm>
            <a:off x="5479485" y="3667803"/>
            <a:ext cx="3349121" cy="2473292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32"/>
              </a:spcBef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Why write an assembler?</a:t>
            </a:r>
          </a:p>
          <a:p>
            <a:pPr marL="182563" indent="-182563">
              <a:spcBef>
                <a:spcPts val="1032"/>
              </a:spcBef>
            </a:pPr>
            <a:r>
              <a:rPr lang="en-US" sz="1600" dirty="0">
                <a:latin typeface="Times New Roman"/>
                <a:cs typeface="Times New Roman"/>
              </a:rPr>
              <a:t>Because it is the “linchpin” that connects the hardware platform and the software hierarchy that sits on top of it</a:t>
            </a:r>
            <a:endParaRPr lang="en-US" sz="1600" i="1" dirty="0">
              <a:latin typeface="Times New Roman"/>
              <a:cs typeface="Times New Roman"/>
            </a:endParaRPr>
          </a:p>
          <a:p>
            <a:pPr marL="182563" indent="-182563">
              <a:spcBef>
                <a:spcPts val="1032"/>
              </a:spcBef>
            </a:pPr>
            <a:r>
              <a:rPr lang="en-US" sz="1600" dirty="0">
                <a:latin typeface="Times New Roman"/>
                <a:cs typeface="Times New Roman"/>
              </a:rPr>
              <a:t>Because it provides a simple example of key software engineering techniques (parsing, code generation, symbol tables, …)</a:t>
            </a:r>
          </a:p>
        </p:txBody>
      </p:sp>
    </p:spTree>
    <p:extLst>
      <p:ext uri="{BB962C8B-B14F-4D97-AF65-F5344CB8AC3E}">
        <p14:creationId xmlns:p14="http://schemas.microsoft.com/office/powerpoint/2010/main" val="759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822F9F7-FBF4-6B40-98FE-CBEC83B99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C818C7B6-F92E-4E46-86DB-BE56E41DF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7231D9-5FF5-D24B-B80C-30B5906C5FE2}"/>
              </a:ext>
            </a:extLst>
          </p:cNvPr>
          <p:cNvSpPr txBox="1">
            <a:spLocks/>
          </p:cNvSpPr>
          <p:nvPr/>
        </p:nvSpPr>
        <p:spPr>
          <a:xfrm>
            <a:off x="4258014" y="873892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Variable symbols</a:t>
            </a:r>
          </a:p>
        </p:txBody>
      </p:sp>
    </p:spTree>
    <p:extLst>
      <p:ext uri="{BB962C8B-B14F-4D97-AF65-F5344CB8AC3E}">
        <p14:creationId xmlns:p14="http://schemas.microsoft.com/office/powerpoint/2010/main" val="2822982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9">
            <a:extLst>
              <a:ext uri="{FF2B5EF4-FFF2-40B4-BE49-F238E27FC236}">
                <a16:creationId xmlns:a16="http://schemas.microsoft.com/office/drawing/2014/main" id="{C4FF16BA-B9D1-6F46-B426-0C0C4F198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F822F9F7-FBF4-6B40-98FE-CBEC83B99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C10B67-8DF5-264F-B9C8-156AAA43A158}"/>
              </a:ext>
            </a:extLst>
          </p:cNvPr>
          <p:cNvSpPr txBox="1">
            <a:spLocks/>
          </p:cNvSpPr>
          <p:nvPr/>
        </p:nvSpPr>
        <p:spPr>
          <a:xfrm>
            <a:off x="4258014" y="873892"/>
            <a:ext cx="3675972" cy="2242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Predefined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Label symbols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Variable symbols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56A0B90-6134-CF45-930B-57899719DE2A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variable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7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EAA44AC6-A48C-3D49-B561-B3802F2A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53EFA48-F0ED-F641-A2D6-0126961A1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87B76B4-07E9-6440-AC85-A95710936ED5}"/>
              </a:ext>
            </a:extLst>
          </p:cNvPr>
          <p:cNvSpPr txBox="1">
            <a:spLocks noChangeArrowheads="1"/>
          </p:cNvSpPr>
          <p:nvPr/>
        </p:nvSpPr>
        <p:spPr>
          <a:xfrm>
            <a:off x="3808901" y="919995"/>
            <a:ext cx="4315192" cy="182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Variable symbols</a:t>
            </a:r>
            <a:endParaRPr lang="en-US" sz="1800" dirty="0"/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Any symbol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/>
              <a:t> which is neither predefined, nor defined elsewhere using an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r>
              <a:rPr lang="en-US" sz="1600" dirty="0"/>
              <a:t> label declaration, is treated as a </a:t>
            </a:r>
            <a:r>
              <a:rPr lang="en-US" sz="1600" i="1" dirty="0"/>
              <a:t>variable</a:t>
            </a:r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Each variable is bound to a running memory address, starting at 16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1FD9E22-B2AD-BE48-BF0F-E696153030A4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variable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59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EAA44AC6-A48C-3D49-B561-B3802F2A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53EFA48-F0ED-F641-A2D6-0126961A1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01CFA05-9523-E143-B2C3-2328A54DB069}"/>
              </a:ext>
            </a:extLst>
          </p:cNvPr>
          <p:cNvSpPr txBox="1">
            <a:spLocks/>
          </p:cNvSpPr>
          <p:nvPr/>
        </p:nvSpPr>
        <p:spPr>
          <a:xfrm>
            <a:off x="3832762" y="2924535"/>
            <a:ext cx="1355127" cy="396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Example:</a:t>
            </a:r>
            <a:endParaRPr lang="en-US" sz="18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8233D9E-8F9E-4340-9EBA-47DBAC03D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262736"/>
              </p:ext>
            </p:extLst>
          </p:nvPr>
        </p:nvGraphicFramePr>
        <p:xfrm>
          <a:off x="4510325" y="2935920"/>
          <a:ext cx="1785898" cy="71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i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16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17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FD88D9F-6837-BB43-989C-EC15F7502298}"/>
              </a:ext>
            </a:extLst>
          </p:cNvPr>
          <p:cNvSpPr/>
          <p:nvPr/>
        </p:nvSpPr>
        <p:spPr>
          <a:xfrm>
            <a:off x="3772290" y="4365752"/>
            <a:ext cx="2980202" cy="768710"/>
          </a:xfrm>
          <a:prstGeom prst="wedgeRoundRectCallout">
            <a:avLst>
              <a:gd name="adj1" fmla="val -77335"/>
              <a:gd name="adj2" fmla="val 77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particular program uses two variable symbols: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E223C38-7793-8649-83E9-468D7657B3B8}"/>
              </a:ext>
            </a:extLst>
          </p:cNvPr>
          <p:cNvSpPr txBox="1">
            <a:spLocks noChangeArrowheads="1"/>
          </p:cNvSpPr>
          <p:nvPr/>
        </p:nvSpPr>
        <p:spPr>
          <a:xfrm>
            <a:off x="3808901" y="919995"/>
            <a:ext cx="4315192" cy="182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Variable symbols</a:t>
            </a:r>
            <a:endParaRPr lang="en-US" sz="1800" dirty="0"/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Any symbol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/>
              <a:t> which is neither predefined, nor defined elsewhere using an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r>
              <a:rPr lang="en-US" sz="1600" dirty="0"/>
              <a:t> label declaration, is treated as a </a:t>
            </a:r>
            <a:r>
              <a:rPr lang="en-US" sz="1600" i="1" dirty="0"/>
              <a:t>variable</a:t>
            </a:r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Each variable is bound to a running memory address, starting at 16</a:t>
            </a:r>
          </a:p>
        </p:txBody>
      </p:sp>
    </p:spTree>
    <p:extLst>
      <p:ext uri="{BB962C8B-B14F-4D97-AF65-F5344CB8AC3E}">
        <p14:creationId xmlns:p14="http://schemas.microsoft.com/office/powerpoint/2010/main" val="3936924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6ADC7D-B8D7-574C-9A07-4DA501BB3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411690"/>
              </p:ext>
            </p:extLst>
          </p:nvPr>
        </p:nvGraphicFramePr>
        <p:xfrm>
          <a:off x="4510325" y="2935920"/>
          <a:ext cx="1785898" cy="71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symbol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400" i="1" u="sng" dirty="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i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16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sum</a:t>
                      </a: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b="0" dirty="0">
                          <a:latin typeface="Consolas"/>
                          <a:cs typeface="Consolas"/>
                        </a:rPr>
                        <a:t>17</a:t>
                      </a: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EFE167-A248-F24E-B0EE-4DAA8A833E77}"/>
              </a:ext>
            </a:extLst>
          </p:cNvPr>
          <p:cNvSpPr txBox="1">
            <a:spLocks/>
          </p:cNvSpPr>
          <p:nvPr/>
        </p:nvSpPr>
        <p:spPr>
          <a:xfrm>
            <a:off x="3808901" y="3844762"/>
            <a:ext cx="4786051" cy="1967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Translating</a:t>
            </a:r>
            <a:r>
              <a:rPr lang="en-US" sz="1800" dirty="0"/>
              <a:t>   </a:t>
            </a:r>
            <a:r>
              <a:rPr lang="en-US" sz="1600" spc="200" dirty="0">
                <a:latin typeface="Consolas"/>
                <a:cs typeface="Consolas"/>
              </a:rPr>
              <a:t>@</a:t>
            </a:r>
            <a:r>
              <a:rPr lang="en-US" sz="1400" i="1" dirty="0"/>
              <a:t>variableSymbol</a:t>
            </a:r>
            <a:r>
              <a:rPr lang="en-US" sz="1600" dirty="0"/>
              <a:t> </a:t>
            </a:r>
            <a:r>
              <a:rPr lang="en-US" sz="1400" dirty="0"/>
              <a:t>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If </a:t>
            </a:r>
            <a:r>
              <a:rPr lang="en-US" sz="1400" i="1" dirty="0"/>
              <a:t>variableSymbol</a:t>
            </a:r>
            <a:r>
              <a:rPr lang="en-US" sz="1600" i="1" dirty="0"/>
              <a:t> </a:t>
            </a:r>
            <a:r>
              <a:rPr lang="en-US" sz="1600" dirty="0"/>
              <a:t>is seen for the first time,   </a:t>
            </a:r>
            <a:br>
              <a:rPr lang="en-US" sz="1600" dirty="0"/>
            </a:br>
            <a:r>
              <a:rPr lang="en-US" sz="1600" dirty="0"/>
              <a:t>      bind to it a </a:t>
            </a:r>
            <a:r>
              <a:rPr lang="en-US" sz="1400" i="1" dirty="0"/>
              <a:t>value</a:t>
            </a:r>
            <a:r>
              <a:rPr lang="en-US" sz="1600" dirty="0"/>
              <a:t>, from 16 onward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1600" dirty="0"/>
              <a:t>Else, it has a </a:t>
            </a:r>
            <a:r>
              <a:rPr lang="en-US" sz="1400" i="1" dirty="0"/>
              <a:t>value</a:t>
            </a:r>
            <a:endParaRPr lang="en-US" sz="1600" i="1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2"/>
            </a:pPr>
            <a:r>
              <a:rPr lang="en-US" sz="1600" dirty="0"/>
              <a:t>Replace </a:t>
            </a:r>
            <a:r>
              <a:rPr lang="en-US" sz="1600" i="1" dirty="0"/>
              <a:t>v</a:t>
            </a:r>
            <a:r>
              <a:rPr lang="en-US" sz="1400" i="1" dirty="0"/>
              <a:t>ariableSymbol</a:t>
            </a:r>
            <a:r>
              <a:rPr lang="en-US" sz="1600" dirty="0"/>
              <a:t> with its </a:t>
            </a:r>
            <a:r>
              <a:rPr lang="en-US" sz="1400" i="1" dirty="0"/>
              <a:t>value</a:t>
            </a:r>
            <a:r>
              <a:rPr lang="en-US" sz="1600" dirty="0"/>
              <a:t>.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EAA44AC6-A48C-3D49-B561-B3802F2A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53EFA48-F0ED-F641-A2D6-0126961A1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b="1" dirty="0">
                <a:solidFill>
                  <a:srgbClr val="0432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00147E-86BF-2A4B-B8E8-506F308CF521}"/>
              </a:ext>
            </a:extLst>
          </p:cNvPr>
          <p:cNvGrpSpPr/>
          <p:nvPr/>
        </p:nvGrpSpPr>
        <p:grpSpPr>
          <a:xfrm>
            <a:off x="3799122" y="5633221"/>
            <a:ext cx="4296851" cy="383846"/>
            <a:chOff x="4239642" y="5912327"/>
            <a:chExt cx="4296851" cy="3838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2C1C14-67C1-E64B-921E-CE57438B2F9A}"/>
                </a:ext>
              </a:extLst>
            </p:cNvPr>
            <p:cNvSpPr txBox="1"/>
            <p:nvPr/>
          </p:nvSpPr>
          <p:spPr>
            <a:xfrm>
              <a:off x="5239848" y="5912327"/>
              <a:ext cx="759166" cy="3729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@sum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1C4B0-6875-6F4B-A7A7-DFA5F11D8388}"/>
                </a:ext>
              </a:extLst>
            </p:cNvPr>
            <p:cNvSpPr txBox="1"/>
            <p:nvPr/>
          </p:nvSpPr>
          <p:spPr>
            <a:xfrm>
              <a:off x="6464578" y="5954574"/>
              <a:ext cx="2071915" cy="28848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spc="180" dirty="0"/>
                <a:t>0000000000010001</a:t>
              </a:r>
              <a:endParaRPr lang="en-US" spc="180" dirty="0">
                <a:solidFill>
                  <a:srgbClr val="008000"/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F99D04B-D996-2841-B1E2-7E75E8245786}"/>
                </a:ext>
              </a:extLst>
            </p:cNvPr>
            <p:cNvSpPr txBox="1">
              <a:spLocks/>
            </p:cNvSpPr>
            <p:nvPr/>
          </p:nvSpPr>
          <p:spPr>
            <a:xfrm>
              <a:off x="4239642" y="5912327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Example: 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12D291C3-4363-2942-8D2B-4E2C41FEF645}"/>
                </a:ext>
              </a:extLst>
            </p:cNvPr>
            <p:cNvSpPr/>
            <p:nvPr/>
          </p:nvSpPr>
          <p:spPr>
            <a:xfrm rot="10800000">
              <a:off x="5909411" y="5934482"/>
              <a:ext cx="387840" cy="335352"/>
            </a:xfrm>
            <a:prstGeom prst="lef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3D1F2EE-6CD5-8A43-A0BF-DE538C92DB7C}"/>
              </a:ext>
            </a:extLst>
          </p:cNvPr>
          <p:cNvSpPr txBox="1">
            <a:spLocks/>
          </p:cNvSpPr>
          <p:nvPr/>
        </p:nvSpPr>
        <p:spPr>
          <a:xfrm>
            <a:off x="3832762" y="2924535"/>
            <a:ext cx="1355127" cy="3960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Example:</a:t>
            </a:r>
            <a:endParaRPr lang="en-US" sz="1800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80BCD3B-977F-1F41-8283-0B8DEC6FCA87}"/>
              </a:ext>
            </a:extLst>
          </p:cNvPr>
          <p:cNvSpPr txBox="1">
            <a:spLocks noChangeArrowheads="1"/>
          </p:cNvSpPr>
          <p:nvPr/>
        </p:nvSpPr>
        <p:spPr>
          <a:xfrm>
            <a:off x="3808901" y="919995"/>
            <a:ext cx="4315192" cy="182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charset="0"/>
              <a:buNone/>
            </a:pPr>
            <a:r>
              <a:rPr lang="en-US" sz="1800" u="sng" dirty="0"/>
              <a:t>Variable symbols</a:t>
            </a:r>
            <a:endParaRPr lang="en-US" sz="1800" dirty="0"/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Any symbol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/>
              <a:t> which is neither predefined, nor defined elsewhere using an </a:t>
            </a:r>
            <a:r>
              <a:rPr lang="en-US" sz="1600" dirty="0">
                <a:latin typeface="Consolas" charset="0"/>
                <a:cs typeface="Consolas" charset="0"/>
              </a:rPr>
              <a:t>(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xxx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  <a:r>
              <a:rPr lang="en-US" sz="1600" dirty="0"/>
              <a:t> label declaration, is treated as a </a:t>
            </a:r>
            <a:r>
              <a:rPr lang="en-US" sz="1600" i="1" dirty="0"/>
              <a:t>variable</a:t>
            </a:r>
          </a:p>
          <a:p>
            <a:pPr>
              <a:lnSpc>
                <a:spcPts val="1960"/>
              </a:lnSpc>
              <a:spcBef>
                <a:spcPts val="600"/>
              </a:spcBef>
            </a:pPr>
            <a:r>
              <a:rPr lang="en-US" sz="1600" dirty="0"/>
              <a:t>Each variable is bound to a running memory address, starting at 16</a:t>
            </a:r>
          </a:p>
        </p:txBody>
      </p:sp>
    </p:spTree>
    <p:extLst>
      <p:ext uri="{BB962C8B-B14F-4D97-AF65-F5344CB8AC3E}">
        <p14:creationId xmlns:p14="http://schemas.microsoft.com/office/powerpoint/2010/main" val="29596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E06F783-6034-554A-993E-8A2FE453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F37735E3-50EC-DC4E-A273-CCD6DB55F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EF8668-77CA-BB42-924E-1997737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14003"/>
              </p:ext>
            </p:extLst>
          </p:nvPr>
        </p:nvGraphicFramePr>
        <p:xfrm>
          <a:off x="3976197" y="1310487"/>
          <a:ext cx="1530002" cy="3927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SCREEN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16384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KBD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24576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LCL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THIS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THAT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he-IL" sz="1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he-IL" sz="1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0" name="Rectangle 10">
            <a:extLst>
              <a:ext uri="{FF2B5EF4-FFF2-40B4-BE49-F238E27FC236}">
                <a16:creationId xmlns:a16="http://schemas.microsoft.com/office/drawing/2014/main" id="{5699E4B4-6C28-B04F-BCD6-F23691E53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039" y="932583"/>
            <a:ext cx="142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Symbol table</a:t>
            </a:r>
            <a:endParaRPr lang="en-US" sz="1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36E87-027D-DB41-8310-015B8AF68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15" y="1290701"/>
            <a:ext cx="2916902" cy="2507576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A data structure that the assembler creates and uses during the program translation</a:t>
            </a:r>
          </a:p>
          <a:p>
            <a:pPr>
              <a:spcBef>
                <a:spcPts val="1200"/>
              </a:spcBef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Contains the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predefined symbols,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label symbols, 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variable symbols,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And their bindings.</a:t>
            </a:r>
            <a:endParaRPr lang="en-US" sz="1400" dirty="0">
              <a:latin typeface="Times New Roman"/>
              <a:cs typeface="Times New Roman"/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4362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C50907-BD97-A943-A482-6CC9A147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0946"/>
              </p:ext>
            </p:extLst>
          </p:nvPr>
        </p:nvGraphicFramePr>
        <p:xfrm>
          <a:off x="3976197" y="1301351"/>
          <a:ext cx="1530002" cy="52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10">
            <a:extLst>
              <a:ext uri="{FF2B5EF4-FFF2-40B4-BE49-F238E27FC236}">
                <a16:creationId xmlns:a16="http://schemas.microsoft.com/office/drawing/2014/main" id="{66AAF623-15A6-1B47-9F78-2A4B7E98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039" y="923447"/>
            <a:ext cx="142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Symbol table</a:t>
            </a:r>
            <a:endParaRPr lang="en-US" sz="1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38CB916-819B-7B43-A89A-EAE0CF2B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795AF043-A6FF-7F4F-9AB6-DAF7A5800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46220CE9-E0B0-5847-8210-CE2B182CD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15" y="1290701"/>
            <a:ext cx="2916902" cy="924961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A data structure that the assembler creates and uses during the program translation</a:t>
            </a:r>
          </a:p>
        </p:txBody>
      </p:sp>
    </p:spTree>
    <p:extLst>
      <p:ext uri="{BB962C8B-B14F-4D97-AF65-F5344CB8AC3E}">
        <p14:creationId xmlns:p14="http://schemas.microsoft.com/office/powerpoint/2010/main" val="99835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C50907-BD97-A943-A482-6CC9A147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74541"/>
              </p:ext>
            </p:extLst>
          </p:nvPr>
        </p:nvGraphicFramePr>
        <p:xfrm>
          <a:off x="3976197" y="1301351"/>
          <a:ext cx="1530002" cy="302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SCREEN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16384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KBD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24576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LCL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THIS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THAT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Rectangle 10">
            <a:extLst>
              <a:ext uri="{FF2B5EF4-FFF2-40B4-BE49-F238E27FC236}">
                <a16:creationId xmlns:a16="http://schemas.microsoft.com/office/drawing/2014/main" id="{66AAF623-15A6-1B47-9F78-2A4B7E98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039" y="923447"/>
            <a:ext cx="142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Symbol table</a:t>
            </a:r>
            <a:endParaRPr lang="en-US" sz="1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1A3AB46-4E13-F34E-8274-CC8E8FA4F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B3A8215F-8F83-A94D-BB60-BC7BE73C5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B9C4265-A2A3-BB48-8743-295FCBD004F5}"/>
              </a:ext>
            </a:extLst>
          </p:cNvPr>
          <p:cNvSpPr/>
          <p:nvPr/>
        </p:nvSpPr>
        <p:spPr>
          <a:xfrm>
            <a:off x="5652469" y="1559800"/>
            <a:ext cx="247730" cy="2738438"/>
          </a:xfrm>
          <a:prstGeom prst="rightBrace">
            <a:avLst>
              <a:gd name="adj1" fmla="val 6666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DEBB55-80A8-CA43-9CD0-BE8DD3368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199" y="2624495"/>
            <a:ext cx="2916902" cy="105065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Initialization:</a:t>
            </a:r>
            <a:br>
              <a:rPr lang="en-US" sz="1400" b="1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Creates the table and adds all the predefined symbols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036BF5F-414F-E74B-A8C5-476BC2CF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15" y="1290701"/>
            <a:ext cx="2916902" cy="924961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A data structure that the assembler creates and uses during the program translation</a:t>
            </a:r>
          </a:p>
        </p:txBody>
      </p:sp>
    </p:spTree>
    <p:extLst>
      <p:ext uri="{BB962C8B-B14F-4D97-AF65-F5344CB8AC3E}">
        <p14:creationId xmlns:p14="http://schemas.microsoft.com/office/powerpoint/2010/main" val="1654690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C50907-BD97-A943-A482-6CC9A147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57509"/>
              </p:ext>
            </p:extLst>
          </p:nvPr>
        </p:nvGraphicFramePr>
        <p:xfrm>
          <a:off x="3976197" y="1301936"/>
          <a:ext cx="1530002" cy="3474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SCREEN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16384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KBD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24576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LCL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THIS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THAT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Rectangle 10">
            <a:extLst>
              <a:ext uri="{FF2B5EF4-FFF2-40B4-BE49-F238E27FC236}">
                <a16:creationId xmlns:a16="http://schemas.microsoft.com/office/drawing/2014/main" id="{66AAF623-15A6-1B47-9F78-2A4B7E98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039" y="924032"/>
            <a:ext cx="142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Symbol table</a:t>
            </a:r>
            <a:endParaRPr lang="en-US" sz="1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B6B458E-4FB2-1141-82B3-E8BA85E2D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6677F976-6983-D947-AB30-2F0DE706F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DF305679-EB3D-B345-BAF0-9E24A927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05" y="1223424"/>
            <a:ext cx="59848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11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12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14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17</a:t>
            </a:r>
          </a:p>
          <a:p>
            <a:pPr algn="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18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19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5179B16-C352-F447-89A7-23B2401E5169}"/>
              </a:ext>
            </a:extLst>
          </p:cNvPr>
          <p:cNvSpPr/>
          <p:nvPr/>
        </p:nvSpPr>
        <p:spPr>
          <a:xfrm>
            <a:off x="5652469" y="1560385"/>
            <a:ext cx="247730" cy="2738438"/>
          </a:xfrm>
          <a:prstGeom prst="rightBrace">
            <a:avLst>
              <a:gd name="adj1" fmla="val 6666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A37BD3B-78C0-AA48-9225-35B85E97B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199" y="2629199"/>
            <a:ext cx="2916902" cy="105065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Initialization:</a:t>
            </a:r>
            <a:br>
              <a:rPr lang="en-US" sz="1400" b="1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Creates the table and adds all the predefined symbols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A75F41D-F1A9-5849-9A6D-29F900676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640" y="4298823"/>
            <a:ext cx="2418856" cy="62547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First pass</a:t>
            </a:r>
            <a:r>
              <a:rPr lang="en-US" sz="1400" dirty="0">
                <a:latin typeface="Times New Roman"/>
                <a:cs typeface="Times New Roman"/>
              </a:rPr>
              <a:t>: Counts lines and adds the label symbols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B126DE9-AB42-8B40-BD42-4F3860ABD537}"/>
              </a:ext>
            </a:extLst>
          </p:cNvPr>
          <p:cNvSpPr/>
          <p:nvPr/>
        </p:nvSpPr>
        <p:spPr>
          <a:xfrm>
            <a:off x="5644735" y="4348781"/>
            <a:ext cx="169648" cy="422996"/>
          </a:xfrm>
          <a:prstGeom prst="rightBrace">
            <a:avLst>
              <a:gd name="adj1" fmla="val 66668"/>
              <a:gd name="adj2" fmla="val 5093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algn="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45EA371-C3CD-0446-AED1-74951019D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15" y="1290701"/>
            <a:ext cx="2916902" cy="924961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A data structure that the assembler creates and uses during the program translation</a:t>
            </a:r>
          </a:p>
        </p:txBody>
      </p:sp>
    </p:spTree>
    <p:extLst>
      <p:ext uri="{BB962C8B-B14F-4D97-AF65-F5344CB8AC3E}">
        <p14:creationId xmlns:p14="http://schemas.microsoft.com/office/powerpoint/2010/main" val="297694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symbols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C50907-BD97-A943-A482-6CC9A147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21795"/>
              </p:ext>
            </p:extLst>
          </p:nvPr>
        </p:nvGraphicFramePr>
        <p:xfrm>
          <a:off x="3976197" y="1304481"/>
          <a:ext cx="1530002" cy="3927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07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400" i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400" b="0" i="1" u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07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0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SCREEN</a:t>
                      </a: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16384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KBD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24576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LCL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THIS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THAT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STOP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he-IL" sz="1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6660"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en-US" sz="1200" kern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144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80"/>
                        </a:lnSpc>
                      </a:pPr>
                      <a:r>
                        <a:rPr lang="he-IL" sz="1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1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144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Rectangle 10">
            <a:extLst>
              <a:ext uri="{FF2B5EF4-FFF2-40B4-BE49-F238E27FC236}">
                <a16:creationId xmlns:a16="http://schemas.microsoft.com/office/drawing/2014/main" id="{66AAF623-15A6-1B47-9F78-2A4B7E98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039" y="926577"/>
            <a:ext cx="142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u="sng" dirty="0">
                <a:latin typeface="Times New Roman" pitchFamily="18" charset="0"/>
                <a:cs typeface="Times New Roman" pitchFamily="18" charset="0"/>
              </a:rPr>
              <a:t>Symbol table</a:t>
            </a:r>
            <a:endParaRPr lang="en-US" sz="1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702210D-0097-E84B-9C89-0241F939C41C}"/>
              </a:ext>
            </a:extLst>
          </p:cNvPr>
          <p:cNvSpPr/>
          <p:nvPr/>
        </p:nvSpPr>
        <p:spPr>
          <a:xfrm>
            <a:off x="5652469" y="1562930"/>
            <a:ext cx="247730" cy="2738438"/>
          </a:xfrm>
          <a:prstGeom prst="rightBrace">
            <a:avLst>
              <a:gd name="adj1" fmla="val 66668"/>
              <a:gd name="adj2" fmla="val 50000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E122C5A-2ECB-6742-963B-47E591E4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349" y="4773885"/>
            <a:ext cx="3188627" cy="946782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Second pass: </a:t>
            </a:r>
            <a:r>
              <a:rPr lang="en-US" sz="1400" dirty="0">
                <a:latin typeface="Times New Roman"/>
                <a:cs typeface="Times New Roman"/>
              </a:rPr>
              <a:t>Generates binary code;</a:t>
            </a:r>
            <a:br>
              <a:rPr lang="en-US" sz="1400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In the process, adds the variable symbols</a:t>
            </a:r>
          </a:p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endParaRPr lang="en-US" sz="1400" dirty="0">
              <a:latin typeface="Times New Roman"/>
              <a:cs typeface="Times New Roman"/>
            </a:endParaRPr>
          </a:p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dirty="0">
                <a:latin typeface="Times New Roman"/>
                <a:cs typeface="Times New Roman"/>
              </a:rPr>
              <a:t>(details, soon)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E06F783-6034-554A-993E-8A2FE453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F37735E3-50EC-DC4E-A273-CCD6DB55F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if i&gt;R0 goto STOP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</a:t>
            </a:r>
            <a:r>
              <a:rPr lang="en-US" sz="1200" dirty="0">
                <a:solidFill>
                  <a:srgbClr val="1200FF"/>
                </a:solidFill>
                <a:latin typeface="Consolas" charset="0"/>
                <a:ea typeface="Arial Unicode MS" charset="0"/>
                <a:cs typeface="Consolas" charset="0"/>
              </a:rPr>
              <a:t>STOP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4371F2A-3FC9-A842-A7FE-AE811AC74CB2}"/>
              </a:ext>
            </a:extLst>
          </p:cNvPr>
          <p:cNvSpPr/>
          <p:nvPr/>
        </p:nvSpPr>
        <p:spPr>
          <a:xfrm>
            <a:off x="5644735" y="4351326"/>
            <a:ext cx="169648" cy="422996"/>
          </a:xfrm>
          <a:prstGeom prst="rightBrace">
            <a:avLst>
              <a:gd name="adj1" fmla="val 66668"/>
              <a:gd name="adj2" fmla="val 5093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algn="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BD6463D-5A82-414D-B46E-B2292533727D}"/>
              </a:ext>
            </a:extLst>
          </p:cNvPr>
          <p:cNvSpPr/>
          <p:nvPr/>
        </p:nvSpPr>
        <p:spPr>
          <a:xfrm>
            <a:off x="5654590" y="4824280"/>
            <a:ext cx="169648" cy="422996"/>
          </a:xfrm>
          <a:prstGeom prst="rightBrace">
            <a:avLst>
              <a:gd name="adj1" fmla="val 66668"/>
              <a:gd name="adj2" fmla="val 5093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7C73353-676B-6048-A7D5-11551396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199" y="2627625"/>
            <a:ext cx="2916902" cy="1050657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Initialization:</a:t>
            </a:r>
            <a:br>
              <a:rPr lang="en-US" sz="1400" b="1" dirty="0">
                <a:latin typeface="Times New Roman"/>
                <a:cs typeface="Times New Roman"/>
              </a:rPr>
            </a:br>
            <a:r>
              <a:rPr lang="en-US" sz="1400" dirty="0">
                <a:latin typeface="Times New Roman"/>
                <a:cs typeface="Times New Roman"/>
              </a:rPr>
              <a:t>Creates the table and adds all the predefined symbols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A22B181-A26A-E84F-AD18-2E66C05DE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640" y="4301368"/>
            <a:ext cx="2418856" cy="62547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marL="14288" indent="-14288" fontAlgn="auto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400" b="1" dirty="0">
                <a:latin typeface="Times New Roman"/>
                <a:cs typeface="Times New Roman"/>
              </a:rPr>
              <a:t>First pass</a:t>
            </a:r>
            <a:r>
              <a:rPr lang="en-US" sz="1400" dirty="0">
                <a:latin typeface="Times New Roman"/>
                <a:cs typeface="Times New Roman"/>
              </a:rPr>
              <a:t>: Counts lines and adds the label symbols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BBFBD18-BD45-D643-8EB7-D54F0F0DA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15" y="1290701"/>
            <a:ext cx="2916902" cy="924961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/>
          <a:p>
            <a:pPr fontAlgn="auto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A data structure that the assembler creates and uses during the program translation</a:t>
            </a:r>
          </a:p>
        </p:txBody>
      </p:sp>
    </p:spTree>
    <p:extLst>
      <p:ext uri="{BB962C8B-B14F-4D97-AF65-F5344CB8AC3E}">
        <p14:creationId xmlns:p14="http://schemas.microsoft.com/office/powerpoint/2010/main" val="384814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716342" y="194763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9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programs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E06F783-6034-554A-993E-8A2FE453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547" y="909701"/>
            <a:ext cx="15109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Symbolic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F37735E3-50EC-DC4E-A273-CCD6DB55F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412" y="1241808"/>
            <a:ext cx="2323641" cy="53644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R1=1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...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 // i = 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if i&gt;R0 goto STOP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sum += 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i++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@LOOP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(STOP)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C86A6C-07A4-9749-B1AB-FFF790F4DEC9}"/>
              </a:ext>
            </a:extLst>
          </p:cNvPr>
          <p:cNvSpPr txBox="1">
            <a:spLocks/>
          </p:cNvSpPr>
          <p:nvPr/>
        </p:nvSpPr>
        <p:spPr>
          <a:xfrm>
            <a:off x="4023252" y="2294630"/>
            <a:ext cx="2931100" cy="2095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sz="2000" u="sng" dirty="0"/>
              <a:t>Need to handle:</a:t>
            </a:r>
            <a:endParaRPr lang="en-US" sz="2000" dirty="0"/>
          </a:p>
          <a:p>
            <a:pPr>
              <a:spcBef>
                <a:spcPts val="2000"/>
              </a:spcBef>
            </a:pPr>
            <a:r>
              <a:rPr lang="en-US" sz="1800" dirty="0"/>
              <a:t>White space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Instructions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Symbols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B53F8D-7D1E-D545-8701-EE8D4B034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927911" y="2830988"/>
            <a:ext cx="367663" cy="36625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CB2A205-35C2-CC40-94E1-D377C9B20D93}"/>
              </a:ext>
            </a:extLst>
          </p:cNvPr>
          <p:cNvGrpSpPr/>
          <p:nvPr/>
        </p:nvGrpSpPr>
        <p:grpSpPr>
          <a:xfrm>
            <a:off x="4250819" y="909701"/>
            <a:ext cx="3571655" cy="4323185"/>
            <a:chOff x="4185880" y="906361"/>
            <a:chExt cx="3571655" cy="4323185"/>
          </a:xfrm>
        </p:grpSpPr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85D3AF9C-1BCB-4848-BD85-238C19817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880" y="1114949"/>
              <a:ext cx="1571721" cy="984545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AF632-A5E5-1741-983D-D82BE2FAD102}"/>
                </a:ext>
              </a:extLst>
            </p:cNvPr>
            <p:cNvSpPr txBox="1"/>
            <p:nvPr/>
          </p:nvSpPr>
          <p:spPr>
            <a:xfrm>
              <a:off x="6181058" y="1241807"/>
              <a:ext cx="1576476" cy="39877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sx="96000" sy="96000" algn="ctr" rotWithShape="0">
                <a:srgbClr val="293973">
                  <a:alpha val="74998"/>
                </a:srgbClr>
              </a:outerShdw>
            </a:effectLst>
          </p:spPr>
          <p:txBody>
            <a:bodyPr lIns="108000" tIns="46800" rIns="0" bIns="46800"/>
            <a:lstStyle>
              <a:defPPr>
                <a:defRPr lang="en-US"/>
              </a:defPPr>
              <a:lvl1pPr marL="342900" indent="-342900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050">
                  <a:latin typeface="Consolas" charset="0"/>
                  <a:ea typeface="Arial Unicode MS" charset="0"/>
                  <a:cs typeface="Consolas" charset="0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1110111111001000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1110101010001000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0000000000000000</a:t>
              </a:r>
            </a:p>
            <a:p>
              <a:r>
                <a:rPr lang="en-US" sz="1200" dirty="0"/>
                <a:t>1111010011010000</a:t>
              </a:r>
            </a:p>
            <a:p>
              <a:r>
                <a:rPr lang="en-US" sz="1200" dirty="0"/>
                <a:t>0000000000010010</a:t>
              </a:r>
            </a:p>
            <a:p>
              <a:r>
                <a:rPr lang="en-US" sz="1200" dirty="0"/>
                <a:t>1110001100000001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1111000010001000</a:t>
              </a:r>
            </a:p>
            <a:p>
              <a:r>
                <a:rPr lang="en-US" sz="1200" dirty="0"/>
                <a:t>0000000000010000</a:t>
              </a:r>
            </a:p>
            <a:p>
              <a:r>
                <a:rPr lang="en-US" sz="1200" dirty="0"/>
                <a:t>1111110111001000</a:t>
              </a:r>
            </a:p>
            <a:p>
              <a:r>
                <a:rPr lang="en-US" sz="1200" dirty="0"/>
                <a:t>0000000000000100</a:t>
              </a:r>
            </a:p>
            <a:p>
              <a:r>
                <a:rPr lang="en-US" sz="1200" dirty="0"/>
                <a:t>1110101010000111</a:t>
              </a:r>
            </a:p>
            <a:p>
              <a:r>
                <a:rPr lang="en-US" sz="1200" dirty="0"/>
                <a:t>0000000000010001</a:t>
              </a:r>
            </a:p>
            <a:p>
              <a:r>
                <a:rPr lang="en-US" sz="1200" dirty="0"/>
                <a:t>1111110000010000</a:t>
              </a:r>
            </a:p>
            <a:p>
              <a:r>
                <a:rPr lang="en-US" sz="1200" dirty="0"/>
                <a:t>...</a:t>
              </a: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D8B4A037-4A15-AD48-9F09-31594A5C9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4809" y="906361"/>
              <a:ext cx="1652726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600" dirty="0">
                  <a:latin typeface="Times New Roman"/>
                  <a:cs typeface="Times New Roman"/>
                </a:rPr>
                <a:t>Binary code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F88F4A0-37A9-E14E-93E9-03684194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921268" y="3301191"/>
            <a:ext cx="367663" cy="3662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5F511B-4178-9D4C-BAF2-4FA037E5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915516" y="3834917"/>
            <a:ext cx="367663" cy="3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76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85976" y="145561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4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2" y="964726"/>
            <a:ext cx="3663150" cy="17122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.asm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a text file containing a sequence of lines, each being a comment, an A instruction, or a C-instruction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a text file containing a sequence of lines, each being a string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sixteen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characters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16DEAD-3F9D-444C-8391-567026A1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/>
              <a:t>Assembler: Usage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5013D-C0EA-0C4C-992B-2E2B5684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4" y="296614"/>
            <a:ext cx="3663150" cy="19893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754DB2-BC67-AE47-B7CC-DD265F78197E}"/>
              </a:ext>
            </a:extLst>
          </p:cNvPr>
          <p:cNvSpPr txBox="1">
            <a:spLocks/>
          </p:cNvSpPr>
          <p:nvPr/>
        </p:nvSpPr>
        <p:spPr>
          <a:xfrm>
            <a:off x="838200" y="2940078"/>
            <a:ext cx="6957541" cy="140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Usage</a:t>
            </a:r>
            <a:r>
              <a:rPr lang="en-US" sz="1400" dirty="0"/>
              <a:t>: (if the assembler is implemented in Java)</a:t>
            </a:r>
          </a:p>
          <a:p>
            <a:pPr marL="3600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java HackAssembler </a:t>
            </a:r>
            <a:r>
              <a:rPr lang="en-US" sz="1200" i="1" dirty="0"/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.asm</a:t>
            </a:r>
          </a:p>
          <a:p>
            <a:pPr marL="3600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Creates a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containing the translated Hack program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35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D16DEAD-3F9D-444C-8391-567026A1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/>
              <a:t>Assembler: Algorithm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5013D-C0EA-0C4C-992B-2E2B5684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4" y="296614"/>
            <a:ext cx="3663150" cy="19893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868E22-BEEE-7A44-B045-18373206D515}"/>
              </a:ext>
            </a:extLst>
          </p:cNvPr>
          <p:cNvSpPr txBox="1">
            <a:spLocks/>
          </p:cNvSpPr>
          <p:nvPr/>
        </p:nvSpPr>
        <p:spPr>
          <a:xfrm>
            <a:off x="5115416" y="2584125"/>
            <a:ext cx="4392000" cy="12244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indent="0">
              <a:lnSpc>
                <a:spcPct val="100000"/>
              </a:lnSpc>
              <a:spcBef>
                <a:spcPts val="2200"/>
              </a:spcBef>
              <a:buNone/>
            </a:pPr>
            <a:r>
              <a:rPr lang="en-US" sz="1800" u="sng" dirty="0"/>
              <a:t>Assembler implementation options</a:t>
            </a:r>
          </a:p>
          <a:p>
            <a:pPr marL="231775" indent="-196850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Manual</a:t>
            </a:r>
          </a:p>
          <a:p>
            <a:pPr marL="231775" indent="-196850"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Program-based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45069C5-3F44-5146-A2E5-32332A74C332}"/>
              </a:ext>
            </a:extLst>
          </p:cNvPr>
          <p:cNvSpPr/>
          <p:nvPr/>
        </p:nvSpPr>
        <p:spPr>
          <a:xfrm>
            <a:off x="4854159" y="3412374"/>
            <a:ext cx="522514" cy="35269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9E0DA9-44E7-BA4B-B86F-0686403CEC78}"/>
              </a:ext>
            </a:extLst>
          </p:cNvPr>
          <p:cNvSpPr txBox="1">
            <a:spLocks/>
          </p:cNvSpPr>
          <p:nvPr/>
        </p:nvSpPr>
        <p:spPr>
          <a:xfrm>
            <a:off x="846342" y="964726"/>
            <a:ext cx="5067218" cy="548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Initialize: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Opens the input file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.asm</a:t>
            </a:r>
            <a:r>
              <a:rPr lang="en-US" sz="1400" dirty="0"/>
              <a:t>),</a:t>
            </a:r>
            <a:br>
              <a:rPr lang="en-US" sz="1400" dirty="0"/>
            </a:br>
            <a:r>
              <a:rPr lang="en-US" sz="1400" dirty="0"/>
              <a:t>and gets ready to process it 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Constructs a symbol table,</a:t>
            </a:r>
            <a:br>
              <a:rPr lang="en-US" sz="1400" dirty="0"/>
            </a:br>
            <a:r>
              <a:rPr lang="en-US" sz="1400" dirty="0"/>
              <a:t>and adds to it all the predefined symbols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First pass: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Reads the program lines, one by one,</a:t>
            </a:r>
            <a:br>
              <a:rPr lang="en-US" sz="1400" dirty="0"/>
            </a:br>
            <a:r>
              <a:rPr lang="en-US" sz="1400" dirty="0"/>
              <a:t>focusing only 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/>
              <a:t>label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/>
              <a:t> declarations.</a:t>
            </a:r>
            <a:br>
              <a:rPr lang="en-US" sz="1400" dirty="0"/>
            </a:br>
            <a:r>
              <a:rPr lang="en-US" sz="1400" dirty="0"/>
              <a:t>Adds the found labels to the symbol table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Second pass</a:t>
            </a:r>
            <a:r>
              <a:rPr lang="en-US" sz="1600" dirty="0"/>
              <a:t> </a:t>
            </a:r>
            <a:r>
              <a:rPr lang="en-US" sz="1400" dirty="0"/>
              <a:t>(main loop):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400" dirty="0"/>
              <a:t>(starts again from the beginning of the file)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r>
              <a:rPr lang="en-US" sz="1400" dirty="0"/>
              <a:t>While there are more lines to process:</a:t>
            </a:r>
          </a:p>
          <a:p>
            <a:pPr marL="31750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Gets the next instruction, and parses it</a:t>
            </a:r>
          </a:p>
          <a:p>
            <a:pPr marL="31750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If the instruction is  </a:t>
            </a:r>
            <a:r>
              <a:rPr lang="en-US" sz="1200" spc="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en-US" sz="1600" dirty="0"/>
              <a:t> </a:t>
            </a:r>
            <a:endParaRPr lang="en-US" sz="1400" dirty="0"/>
          </a:p>
          <a:p>
            <a:pPr marL="581025" lvl="2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If </a:t>
            </a:r>
            <a:r>
              <a:rPr lang="en-US" sz="1400" i="1" dirty="0"/>
              <a:t>symbol</a:t>
            </a:r>
            <a:r>
              <a:rPr lang="en-US" sz="1400" dirty="0"/>
              <a:t> is not in the symbol table, adds it</a:t>
            </a:r>
          </a:p>
          <a:p>
            <a:pPr marL="581025" lvl="2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Translates the </a:t>
            </a:r>
            <a:r>
              <a:rPr lang="en-US" sz="1400" i="1" dirty="0"/>
              <a:t>symbol</a:t>
            </a:r>
            <a:r>
              <a:rPr lang="en-US" sz="1400" dirty="0"/>
              <a:t> to its binary value</a:t>
            </a:r>
          </a:p>
          <a:p>
            <a:pPr marL="31750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If the instruction is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spc="15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endParaRPr lang="en-US" sz="1400" dirty="0"/>
          </a:p>
          <a:p>
            <a:pPr marL="581025" lvl="2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Translates each of the three fields into its binary value</a:t>
            </a:r>
          </a:p>
          <a:p>
            <a:pPr marL="31750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Assembles the binary values into a string of sixteen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/>
              <a:t>’s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/>
              <a:t>’s</a:t>
            </a:r>
          </a:p>
          <a:p>
            <a:pPr marL="31750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/>
              <a:t>Writes the string to the output file.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692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Assembler: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C93DE-A8B7-B844-A3E8-A3263E102FE2}"/>
              </a:ext>
            </a:extLst>
          </p:cNvPr>
          <p:cNvGrpSpPr/>
          <p:nvPr/>
        </p:nvGrpSpPr>
        <p:grpSpPr>
          <a:xfrm>
            <a:off x="1884201" y="2073979"/>
            <a:ext cx="6364490" cy="2717948"/>
            <a:chOff x="779190" y="2396495"/>
            <a:chExt cx="6364490" cy="27179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77919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10FDB5A-9B1F-6A4F-A348-1DDAB8A0D36D}"/>
                </a:ext>
              </a:extLst>
            </p:cNvPr>
            <p:cNvSpPr/>
            <p:nvPr/>
          </p:nvSpPr>
          <p:spPr>
            <a:xfrm>
              <a:off x="308043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521022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SymbolTable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976684" y="4517534"/>
              <a:ext cx="1904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instruction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C8753F-AFC2-424D-BA4F-49EB8A60CE5D}"/>
                </a:ext>
              </a:extLst>
            </p:cNvPr>
            <p:cNvSpPr txBox="1"/>
            <p:nvPr/>
          </p:nvSpPr>
          <p:spPr>
            <a:xfrm>
              <a:off x="3368149" y="4507405"/>
              <a:ext cx="1653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5717094" y="4529668"/>
              <a:ext cx="1426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handles symbols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11" y="3076514"/>
              <a:ext cx="44719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645911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</p:cNvCxnSpPr>
            <p:nvPr/>
          </p:nvCxnSpPr>
          <p:spPr>
            <a:xfrm>
              <a:off x="3820151" y="2396495"/>
              <a:ext cx="28969" cy="14509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863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86143BC3-5CC2-084C-B26E-18B080045D0C}"/>
              </a:ext>
            </a:extLst>
          </p:cNvPr>
          <p:cNvSpPr/>
          <p:nvPr/>
        </p:nvSpPr>
        <p:spPr>
          <a:xfrm>
            <a:off x="3455915" y="5007176"/>
            <a:ext cx="5280170" cy="1413867"/>
          </a:xfrm>
          <a:prstGeom prst="wedgeRoundRectCallout">
            <a:avLst>
              <a:gd name="adj1" fmla="val -73056"/>
              <a:gd name="adj2" fmla="val 43570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Ins="0" rtlCol="0" anchor="ctr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software modules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realized in any programming language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E802B9-1B23-224A-8B7C-B697C0183B03}"/>
              </a:ext>
            </a:extLst>
          </p:cNvPr>
          <p:cNvSpPr/>
          <p:nvPr/>
        </p:nvSpPr>
        <p:spPr>
          <a:xfrm>
            <a:off x="4074897" y="1421199"/>
            <a:ext cx="1691014" cy="6400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HackAssembler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66CD04-8163-A74E-8B3C-D99AD0A23FDB}"/>
              </a:ext>
            </a:extLst>
          </p:cNvPr>
          <p:cNvSpPr/>
          <p:nvPr/>
        </p:nvSpPr>
        <p:spPr>
          <a:xfrm>
            <a:off x="3864599" y="1143890"/>
            <a:ext cx="2111609" cy="11608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367CF-F214-104A-A6B0-9BF02244A88F}"/>
              </a:ext>
            </a:extLst>
          </p:cNvPr>
          <p:cNvSpPr txBox="1"/>
          <p:nvPr/>
        </p:nvSpPr>
        <p:spPr>
          <a:xfrm>
            <a:off x="6118179" y="1431948"/>
            <a:ext cx="1817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drives the translation process</a:t>
            </a:r>
          </a:p>
        </p:txBody>
      </p:sp>
    </p:spTree>
    <p:extLst>
      <p:ext uri="{BB962C8B-B14F-4D97-AF65-F5344CB8AC3E}">
        <p14:creationId xmlns:p14="http://schemas.microsoft.com/office/powerpoint/2010/main" val="26343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D16DEAD-3F9D-444C-8391-567026A1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/>
              <a:t>HackAssembler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CB670-A268-134F-9226-A8FECAC0CDDC}"/>
              </a:ext>
            </a:extLst>
          </p:cNvPr>
          <p:cNvGrpSpPr/>
          <p:nvPr/>
        </p:nvGrpSpPr>
        <p:grpSpPr>
          <a:xfrm>
            <a:off x="6118147" y="1063549"/>
            <a:ext cx="2721052" cy="5286553"/>
            <a:chOff x="6586780" y="1063549"/>
            <a:chExt cx="2721052" cy="5286553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69F29DA0-E071-A44D-AB62-4C666DBA4744}"/>
                </a:ext>
              </a:extLst>
            </p:cNvPr>
            <p:cNvSpPr/>
            <p:nvPr/>
          </p:nvSpPr>
          <p:spPr>
            <a:xfrm>
              <a:off x="6586780" y="1063549"/>
              <a:ext cx="387457" cy="5286553"/>
            </a:xfrm>
            <a:prstGeom prst="rightBrace">
              <a:avLst>
                <a:gd name="adj1" fmla="val 8433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E36B4CC-A4B5-2242-A76C-0C4AF2C03B05}"/>
                </a:ext>
              </a:extLst>
            </p:cNvPr>
            <p:cNvSpPr txBox="1">
              <a:spLocks/>
            </p:cNvSpPr>
            <p:nvPr/>
          </p:nvSpPr>
          <p:spPr>
            <a:xfrm>
              <a:off x="7139067" y="2679781"/>
              <a:ext cx="2168765" cy="20540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The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HackAssembler</a:t>
              </a:r>
              <a:r>
                <a:rPr lang="en-US" sz="1600" dirty="0"/>
                <a:t> implements the assembly algorithm, using the services of:</a:t>
              </a:r>
            </a:p>
            <a:p>
              <a:pPr>
                <a:lnSpc>
                  <a:spcPct val="100000"/>
                </a:lnSpc>
                <a:spcBef>
                  <a:spcPts val="1200"/>
                </a:spcBef>
              </a:pPr>
              <a:r>
                <a:rPr lang="en-US" sz="1400" dirty="0">
                  <a:latin typeface="Consolas"/>
                  <a:cs typeface="Consolas"/>
                </a:rPr>
                <a:t>Parser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Code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SymbolTable</a:t>
              </a:r>
            </a:p>
            <a:p>
              <a:pPr marL="0" indent="0">
                <a:lnSpc>
                  <a:spcPct val="110000"/>
                </a:lnSpc>
                <a:spcBef>
                  <a:spcPts val="1600"/>
                </a:spcBef>
                <a:buFont typeface="Arial" panose="020B0604020202020204" pitchFamily="34" charset="0"/>
                <a:buNone/>
              </a:pPr>
              <a:endParaRPr lang="en-US" sz="1800" dirty="0">
                <a:latin typeface="Consolas"/>
                <a:cs typeface="Consolas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394E6B-A052-8C49-B049-1D6DD8DB6054}"/>
              </a:ext>
            </a:extLst>
          </p:cNvPr>
          <p:cNvSpPr txBox="1">
            <a:spLocks/>
          </p:cNvSpPr>
          <p:nvPr/>
        </p:nvSpPr>
        <p:spPr>
          <a:xfrm>
            <a:off x="846341" y="964726"/>
            <a:ext cx="7774861" cy="548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Initialize: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Opens the input file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.asm</a:t>
            </a:r>
            <a:r>
              <a:rPr lang="en-US" sz="1400" dirty="0"/>
              <a:t>) and gets ready to process it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Constructs a symbol table, and adds to it all the predefined symbols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First pass: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Reads the program lines, one by one</a:t>
            </a:r>
            <a:br>
              <a:rPr lang="en-US" sz="1400" dirty="0"/>
            </a:br>
            <a:r>
              <a:rPr lang="en-US" sz="1400" dirty="0"/>
              <a:t>focusing only 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/>
              <a:t>label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/>
              <a:t> declarations.</a:t>
            </a:r>
            <a:br>
              <a:rPr lang="en-US" sz="1400" dirty="0"/>
            </a:br>
            <a:r>
              <a:rPr lang="en-US" sz="1400" dirty="0"/>
              <a:t>Adds the found labels to the symbol table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Second pass</a:t>
            </a:r>
            <a:r>
              <a:rPr lang="en-US" sz="1600" dirty="0"/>
              <a:t> </a:t>
            </a:r>
            <a:r>
              <a:rPr lang="en-US" sz="1400" dirty="0"/>
              <a:t>(main loop):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/>
              <a:t>(starts again from the beginning of the file)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/>
              <a:t>While there are more lines to process:</a:t>
            </a:r>
          </a:p>
          <a:p>
            <a:pPr marL="3175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Gets the next instruction, and parses it</a:t>
            </a:r>
          </a:p>
          <a:p>
            <a:pPr marL="3175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If the instruction is  </a:t>
            </a:r>
            <a:r>
              <a:rPr lang="en-US" sz="1200" spc="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en-US" sz="1600" dirty="0"/>
              <a:t> </a:t>
            </a:r>
            <a:endParaRPr lang="en-US" sz="1400" dirty="0"/>
          </a:p>
          <a:p>
            <a:pPr marL="581025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If </a:t>
            </a:r>
            <a:r>
              <a:rPr lang="en-US" sz="1400" i="1" dirty="0"/>
              <a:t>symbol</a:t>
            </a:r>
            <a:r>
              <a:rPr lang="en-US" sz="1400" dirty="0"/>
              <a:t> is not in the symbol table, adds it</a:t>
            </a:r>
          </a:p>
          <a:p>
            <a:pPr marL="581025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Translates the </a:t>
            </a:r>
            <a:r>
              <a:rPr lang="en-US" sz="1400" i="1" dirty="0"/>
              <a:t>symbol</a:t>
            </a:r>
            <a:r>
              <a:rPr lang="en-US" sz="1400" dirty="0"/>
              <a:t> into its binary value</a:t>
            </a:r>
          </a:p>
          <a:p>
            <a:pPr marL="3175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If the instruction is 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200" spc="15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spc="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endParaRPr lang="en-US" sz="1400" dirty="0"/>
          </a:p>
          <a:p>
            <a:pPr marL="581025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Translates each of the three fields into its binary value</a:t>
            </a:r>
          </a:p>
          <a:p>
            <a:pPr marL="3175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Assembles the binary values into a string of sixteen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/>
              <a:t>’s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/>
              <a:t>’s</a:t>
            </a:r>
          </a:p>
          <a:p>
            <a:pPr marL="3175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Writes the string to the output file.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475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C93DE-A8B7-B844-A3E8-A3263E102FE2}"/>
              </a:ext>
            </a:extLst>
          </p:cNvPr>
          <p:cNvGrpSpPr/>
          <p:nvPr/>
        </p:nvGrpSpPr>
        <p:grpSpPr>
          <a:xfrm>
            <a:off x="1604690" y="2378429"/>
            <a:ext cx="6396523" cy="2752292"/>
            <a:chOff x="779190" y="2378429"/>
            <a:chExt cx="6396523" cy="27522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77919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10FDB5A-9B1F-6A4F-A348-1DDAB8A0D36D}"/>
                </a:ext>
              </a:extLst>
            </p:cNvPr>
            <p:cNvSpPr/>
            <p:nvPr/>
          </p:nvSpPr>
          <p:spPr>
            <a:xfrm>
              <a:off x="308043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521022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SymbolTable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1015592" y="4545946"/>
              <a:ext cx="1904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instruction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C8753F-AFC2-424D-BA4F-49EB8A60CE5D}"/>
                </a:ext>
              </a:extLst>
            </p:cNvPr>
            <p:cNvSpPr txBox="1"/>
            <p:nvPr/>
          </p:nvSpPr>
          <p:spPr>
            <a:xfrm>
              <a:off x="3445310" y="4526281"/>
              <a:ext cx="1653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5749127" y="4526281"/>
              <a:ext cx="1426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handles symbols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11" y="3076514"/>
              <a:ext cx="44719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645911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</p:cNvCxnSpPr>
            <p:nvPr/>
          </p:nvCxnSpPr>
          <p:spPr>
            <a:xfrm>
              <a:off x="3919155" y="2378429"/>
              <a:ext cx="28969" cy="14509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863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A46F33-01F7-E047-A6EC-DC441030915D}"/>
              </a:ext>
            </a:extLst>
          </p:cNvPr>
          <p:cNvGrpSpPr/>
          <p:nvPr/>
        </p:nvGrpSpPr>
        <p:grpSpPr>
          <a:xfrm>
            <a:off x="3795386" y="1705615"/>
            <a:ext cx="3107055" cy="640080"/>
            <a:chOff x="2969886" y="1743715"/>
            <a:chExt cx="3107055" cy="6400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D4A6763-FE79-2A4A-8FBC-EE2B750376DB}"/>
                </a:ext>
              </a:extLst>
            </p:cNvPr>
            <p:cNvSpPr/>
            <p:nvPr/>
          </p:nvSpPr>
          <p:spPr>
            <a:xfrm>
              <a:off x="2969886" y="1743715"/>
              <a:ext cx="1954530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HackAssembler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972731-08D1-074A-BD9D-54E12E970379}"/>
                </a:ext>
              </a:extLst>
            </p:cNvPr>
            <p:cNvSpPr txBox="1"/>
            <p:nvPr/>
          </p:nvSpPr>
          <p:spPr>
            <a:xfrm>
              <a:off x="4610468" y="1798215"/>
              <a:ext cx="1466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drives the process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DBC606-DD59-9645-96A4-A3C90BE5A1F7}"/>
              </a:ext>
            </a:extLst>
          </p:cNvPr>
          <p:cNvSpPr/>
          <p:nvPr/>
        </p:nvSpPr>
        <p:spPr>
          <a:xfrm>
            <a:off x="1449373" y="3517900"/>
            <a:ext cx="2111609" cy="17612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0619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Routines:</a:t>
            </a:r>
            <a:r>
              <a:rPr lang="en-US" sz="1600" u="sng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Constructor / initializer: Creates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sz="1400" dirty="0"/>
              <a:t> and opens the source text file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Getting the current instruction: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hasMoreLines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Checks if there is more work to do (boolean)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advance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Gets the next instruction and makes it the </a:t>
            </a:r>
            <a:r>
              <a:rPr lang="en-US" sz="1400" i="1" dirty="0"/>
              <a:t>current instruction </a:t>
            </a:r>
            <a:r>
              <a:rPr lang="en-US" sz="1400" dirty="0"/>
              <a:t>(string)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Parsing the </a:t>
            </a:r>
            <a:r>
              <a:rPr lang="en-US" sz="1400" i="1" dirty="0"/>
              <a:t>current instruction</a:t>
            </a:r>
            <a:r>
              <a:rPr lang="en-US" sz="1400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instructionType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current instruction type (constant):</a:t>
            </a:r>
          </a:p>
          <a:p>
            <a:pPr marL="209073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A_INSTRUCTION</a:t>
            </a:r>
            <a:r>
              <a:rPr lang="en-US" sz="1400" dirty="0"/>
              <a:t> for 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i="1" dirty="0"/>
              <a:t>xxx</a:t>
            </a:r>
            <a:r>
              <a:rPr lang="en-US" sz="1400" dirty="0"/>
              <a:t>, where </a:t>
            </a:r>
            <a:r>
              <a:rPr lang="en-US" sz="1400" i="1" dirty="0"/>
              <a:t>xxx</a:t>
            </a:r>
            <a:r>
              <a:rPr lang="en-US" sz="1400" dirty="0"/>
              <a:t> is either a decimal number or a symbol</a:t>
            </a:r>
          </a:p>
          <a:p>
            <a:pPr marL="209073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C_INSTRUCTION</a:t>
            </a:r>
            <a:r>
              <a:rPr lang="en-US" sz="1400" dirty="0"/>
              <a:t> for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en-US" sz="14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</a:p>
          <a:p>
            <a:pPr marL="209073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L_INSTRUCTION</a:t>
            </a:r>
            <a:r>
              <a:rPr lang="en-US" sz="1400" dirty="0"/>
              <a:t> for </a:t>
            </a:r>
            <a:r>
              <a:rPr lang="en-US" sz="1400" spc="11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200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9EB83-C666-754B-9643-B80D8235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ECF20C-98B4-374C-837D-B5CB9222ADD8}"/>
              </a:ext>
            </a:extLst>
          </p:cNvPr>
          <p:cNvGrpSpPr/>
          <p:nvPr/>
        </p:nvGrpSpPr>
        <p:grpSpPr>
          <a:xfrm>
            <a:off x="482106" y="4354603"/>
            <a:ext cx="7663235" cy="1861078"/>
            <a:chOff x="646072" y="3663678"/>
            <a:chExt cx="7663235" cy="18610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7E775C-511E-2F42-A70A-66953D789211}"/>
                </a:ext>
              </a:extLst>
            </p:cNvPr>
            <p:cNvGrpSpPr/>
            <p:nvPr/>
          </p:nvGrpSpPr>
          <p:grpSpPr>
            <a:xfrm>
              <a:off x="1870801" y="4779000"/>
              <a:ext cx="6438506" cy="745756"/>
              <a:chOff x="1947001" y="5693400"/>
              <a:chExt cx="6438506" cy="74575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B641E-0B7F-CD47-83CB-75E79F5DF9F9}"/>
                  </a:ext>
                </a:extLst>
              </p:cNvPr>
              <p:cNvSpPr txBox="1"/>
              <p:nvPr/>
            </p:nvSpPr>
            <p:spPr>
              <a:xfrm>
                <a:off x="1947002" y="5728005"/>
                <a:ext cx="1353151" cy="285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D=0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0F95C-BABA-3643-9660-8C3C846FDDEA}"/>
                  </a:ext>
                </a:extLst>
              </p:cNvPr>
              <p:cNvSpPr txBox="1"/>
              <p:nvPr/>
            </p:nvSpPr>
            <p:spPr>
              <a:xfrm>
                <a:off x="1947001" y="6154002"/>
                <a:ext cx="1353151" cy="285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(END)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6AA3CA-2813-FB4D-8592-72768D18CCE6}"/>
                  </a:ext>
                </a:extLst>
              </p:cNvPr>
              <p:cNvSpPr txBox="1"/>
              <p:nvPr/>
            </p:nvSpPr>
            <p:spPr>
              <a:xfrm>
                <a:off x="3466380" y="5693400"/>
                <a:ext cx="4919127" cy="328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08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instructionType()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returns</a:t>
                </a:r>
                <a:r>
                  <a:rPr lang="en-US" dirty="0"/>
                  <a:t> </a:t>
                </a:r>
                <a:r>
                  <a:rPr lang="en-US" sz="1200" dirty="0"/>
                  <a:t>C_INSTRUCTION</a:t>
                </a:r>
                <a:endParaRPr lang="en-US" spc="18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2E9FE0-C925-D247-9B99-758C6808CCEA}"/>
                  </a:ext>
                </a:extLst>
              </p:cNvPr>
              <p:cNvSpPr txBox="1"/>
              <p:nvPr/>
            </p:nvSpPr>
            <p:spPr>
              <a:xfrm>
                <a:off x="3466380" y="6110379"/>
                <a:ext cx="4919127" cy="328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08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instructionType()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returns</a:t>
                </a:r>
                <a:r>
                  <a:rPr lang="en-US" dirty="0"/>
                  <a:t> </a:t>
                </a:r>
                <a:r>
                  <a:rPr lang="en-US" sz="1200" dirty="0"/>
                  <a:t>L_INSTRUCTION</a:t>
                </a:r>
                <a:endParaRPr lang="en-US" spc="18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F2BE09-BEDB-2145-B497-0C6DA6C546F8}"/>
                </a:ext>
              </a:extLst>
            </p:cNvPr>
            <p:cNvGrpSpPr/>
            <p:nvPr/>
          </p:nvGrpSpPr>
          <p:grpSpPr>
            <a:xfrm>
              <a:off x="646072" y="3663678"/>
              <a:ext cx="7627645" cy="1036281"/>
              <a:chOff x="722272" y="4578078"/>
              <a:chExt cx="7627645" cy="103628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0F0643-D24C-6144-8E17-CA84C27BEE47}"/>
                  </a:ext>
                </a:extLst>
              </p:cNvPr>
              <p:cNvSpPr txBox="1"/>
              <p:nvPr/>
            </p:nvSpPr>
            <p:spPr>
              <a:xfrm>
                <a:off x="1933377" y="4886400"/>
                <a:ext cx="1353151" cy="308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@17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312A4D-85A9-B94A-B2DD-48E79BF5CCE9}"/>
                  </a:ext>
                </a:extLst>
              </p:cNvPr>
              <p:cNvSpPr txBox="1"/>
              <p:nvPr/>
            </p:nvSpPr>
            <p:spPr>
              <a:xfrm>
                <a:off x="3430790" y="4878726"/>
                <a:ext cx="4919127" cy="328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08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instructionType()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returns</a:t>
                </a:r>
                <a:r>
                  <a:rPr lang="en-US" dirty="0"/>
                  <a:t> </a:t>
                </a:r>
                <a:r>
                  <a:rPr lang="en-US" sz="1200" dirty="0"/>
                  <a:t>A_INSTRUCTION</a:t>
                </a:r>
                <a:endParaRPr lang="en-US" spc="18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02434DE-9DEE-0645-A298-E7591725C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272" y="4868989"/>
                <a:ext cx="1224730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Examples: </a:t>
                </a:r>
              </a:p>
            </p:txBody>
          </p:sp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3F320EC-0BAC-3A45-B907-D7F0C314D3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3930" y="4578078"/>
                <a:ext cx="1910224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Times New Roman"/>
                    <a:cs typeface="Times New Roman"/>
                  </a:rPr>
                  <a:t>current instruction</a:t>
                </a:r>
                <a:endParaRPr lang="en-US" sz="18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2D038E-9B2E-9748-9D49-4055F43BB892}"/>
                  </a:ext>
                </a:extLst>
              </p:cNvPr>
              <p:cNvSpPr txBox="1"/>
              <p:nvPr/>
            </p:nvSpPr>
            <p:spPr>
              <a:xfrm>
                <a:off x="1947002" y="5303379"/>
                <a:ext cx="1353151" cy="308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solidFill>
                      <a:schemeClr val="tx1"/>
                    </a:solidFill>
                  </a:rPr>
                  <a:t>@sum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EF098-33D9-AF40-82F2-6E6BC685ADA1}"/>
                  </a:ext>
                </a:extLst>
              </p:cNvPr>
              <p:cNvSpPr txBox="1"/>
              <p:nvPr/>
            </p:nvSpPr>
            <p:spPr>
              <a:xfrm>
                <a:off x="3430790" y="5285582"/>
                <a:ext cx="4919127" cy="328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108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instructionType()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returns</a:t>
                </a:r>
                <a:r>
                  <a:rPr lang="en-US" dirty="0"/>
                  <a:t> </a:t>
                </a:r>
                <a:r>
                  <a:rPr lang="en-US" sz="1200" dirty="0"/>
                  <a:t>A_INSTRUCTION</a:t>
                </a:r>
                <a:endParaRPr lang="en-US" spc="18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75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Routines:</a:t>
            </a:r>
            <a:r>
              <a:rPr lang="en-US" sz="1600" u="sng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Constructor / initializer: Creates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sz="1400" dirty="0"/>
              <a:t> and opens the source text file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Getting the current instruction: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hasMoreLines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Checks if there is more work to do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advance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Gets the next instruction and makes it the </a:t>
            </a:r>
            <a:r>
              <a:rPr lang="en-US" sz="1400" i="1" dirty="0"/>
              <a:t>current instruction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Parsing the </a:t>
            </a:r>
            <a:r>
              <a:rPr lang="en-US" sz="1400" i="1" dirty="0"/>
              <a:t>current instruction</a:t>
            </a:r>
            <a:r>
              <a:rPr lang="en-US" sz="1400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instructionType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instruction 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9EB83-C666-754B-9643-B80D8235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12651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Routines:</a:t>
            </a:r>
            <a:r>
              <a:rPr lang="en-US" sz="1600" u="sng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Constructor / initializer: Creates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sz="1400" dirty="0"/>
              <a:t> and opens the source text file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Getting the current instruction: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hasMoreLines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Checks if there is more work to do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advance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Gets the next instruction and makes it the </a:t>
            </a:r>
            <a:r>
              <a:rPr lang="en-US" sz="1400" i="1" dirty="0"/>
              <a:t>current instruction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Parsing the </a:t>
            </a:r>
            <a:r>
              <a:rPr lang="en-US" sz="1400" i="1" dirty="0"/>
              <a:t>current instruction</a:t>
            </a:r>
            <a:r>
              <a:rPr lang="en-US" sz="1400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instructionType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instruction type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symbol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endParaRPr lang="en-US" sz="1400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0095DC5-545F-FE48-9BAD-CB4CAFFE168D}"/>
              </a:ext>
            </a:extLst>
          </p:cNvPr>
          <p:cNvSpPr/>
          <p:nvPr/>
        </p:nvSpPr>
        <p:spPr>
          <a:xfrm>
            <a:off x="5674546" y="3325551"/>
            <a:ext cx="2600541" cy="577278"/>
          </a:xfrm>
          <a:prstGeom prst="wedgeRoundRectCallout">
            <a:avLst>
              <a:gd name="adj1" fmla="val -64492"/>
              <a:gd name="adj2" fmla="val -3146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Used if the current instruction is</a:t>
            </a:r>
            <a:b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spc="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en-US" sz="1400" dirty="0">
                <a:solidFill>
                  <a:schemeClr val="tx1"/>
                </a:solidFill>
              </a:rPr>
              <a:t>   or   </a:t>
            </a:r>
            <a:r>
              <a:rPr lang="en-US" sz="1400" spc="1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</a:t>
            </a:r>
            <a:r>
              <a:rPr lang="en-US" sz="1400" i="1" spc="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9EB83-C666-754B-9643-B80D8235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BD5D21-1E22-C34E-8CAE-76B2A92D6886}"/>
              </a:ext>
            </a:extLst>
          </p:cNvPr>
          <p:cNvGrpSpPr/>
          <p:nvPr/>
        </p:nvGrpSpPr>
        <p:grpSpPr>
          <a:xfrm>
            <a:off x="807326" y="3729882"/>
            <a:ext cx="4867220" cy="1160557"/>
            <a:chOff x="807326" y="3729882"/>
            <a:chExt cx="4867220" cy="1160557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1ACE26D-174B-CD4E-A297-8A91328F4D4F}"/>
                </a:ext>
              </a:extLst>
            </p:cNvPr>
            <p:cNvSpPr txBox="1">
              <a:spLocks/>
            </p:cNvSpPr>
            <p:nvPr/>
          </p:nvSpPr>
          <p:spPr>
            <a:xfrm>
              <a:off x="807326" y="4048241"/>
              <a:ext cx="122473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Examples: 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89EDFA2F-FFCC-0846-B128-E41E98248DE0}"/>
                </a:ext>
              </a:extLst>
            </p:cNvPr>
            <p:cNvSpPr txBox="1">
              <a:spLocks/>
            </p:cNvSpPr>
            <p:nvPr/>
          </p:nvSpPr>
          <p:spPr>
            <a:xfrm>
              <a:off x="1980502" y="3729882"/>
              <a:ext cx="1910224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current instruction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B947A-D173-DD47-BF1A-C5D8016555C5}"/>
                </a:ext>
              </a:extLst>
            </p:cNvPr>
            <p:cNvSpPr txBox="1"/>
            <p:nvPr/>
          </p:nvSpPr>
          <p:spPr>
            <a:xfrm>
              <a:off x="2049305" y="4071850"/>
              <a:ext cx="1325542" cy="285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@sum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DAAAEA-B741-F340-9F59-EA89DC78CF9E}"/>
                </a:ext>
              </a:extLst>
            </p:cNvPr>
            <p:cNvSpPr txBox="1"/>
            <p:nvPr/>
          </p:nvSpPr>
          <p:spPr>
            <a:xfrm>
              <a:off x="2049304" y="4561662"/>
              <a:ext cx="1325542" cy="285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(LOOP)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6C570C-3BD7-414F-A7DF-91E8FEF24D8B}"/>
                </a:ext>
              </a:extLst>
            </p:cNvPr>
            <p:cNvSpPr txBox="1"/>
            <p:nvPr/>
          </p:nvSpPr>
          <p:spPr>
            <a:xfrm>
              <a:off x="3497357" y="4075776"/>
              <a:ext cx="2177189" cy="328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0800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symbol()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returns</a:t>
              </a:r>
              <a:r>
                <a:rPr lang="en-US" dirty="0"/>
                <a:t> 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1"/>
                  </a:solidFill>
                </a:rPr>
                <a:t>sum</a:t>
              </a:r>
              <a:r>
                <a:rPr lang="en-US" sz="1200" dirty="0"/>
                <a:t>"</a:t>
              </a:r>
              <a:endParaRPr lang="en-US" spc="18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3D6E7B-4464-C342-A2B4-25D532C7D952}"/>
                </a:ext>
              </a:extLst>
            </p:cNvPr>
            <p:cNvSpPr txBox="1"/>
            <p:nvPr/>
          </p:nvSpPr>
          <p:spPr>
            <a:xfrm>
              <a:off x="3497357" y="4561662"/>
              <a:ext cx="2177189" cy="328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10800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symbol()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returns</a:t>
              </a:r>
              <a:r>
                <a:rPr lang="en-US" dirty="0"/>
                <a:t> </a:t>
              </a:r>
              <a:r>
                <a:rPr lang="en-US" sz="1200" dirty="0"/>
                <a:t>"</a:t>
              </a:r>
              <a:r>
                <a:rPr lang="en-US" sz="1200" dirty="0">
                  <a:solidFill>
                    <a:schemeClr val="tx1"/>
                  </a:solidFill>
                </a:rPr>
                <a:t>LOOP</a:t>
              </a:r>
              <a:r>
                <a:rPr lang="en-US" sz="1200" dirty="0"/>
                <a:t>"</a:t>
              </a:r>
              <a:endParaRPr lang="en-US" spc="18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26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1257300" lvl="2" indent="-342900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A-instructions</a:t>
            </a:r>
          </a:p>
          <a:p>
            <a:pPr marL="1257300" lvl="2" indent="-342900">
              <a:spcBef>
                <a:spcPts val="600"/>
              </a:spcBef>
              <a:buSzPct val="50000"/>
              <a:buFont typeface="Wingdings" pitchFamily="2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C-instructions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5665C7C-C83B-CD40-8463-C461FD958264}"/>
              </a:ext>
            </a:extLst>
          </p:cNvPr>
          <p:cNvSpPr/>
          <p:nvPr/>
        </p:nvSpPr>
        <p:spPr>
          <a:xfrm>
            <a:off x="716342" y="194763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0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Routines:</a:t>
            </a:r>
            <a:r>
              <a:rPr lang="en-US" sz="1600" u="sng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Constructor / initializer: Creates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sz="1400" dirty="0"/>
              <a:t> and opens the source text file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Getting the current instruction: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hasMoreLines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Checks if there is more work to do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advance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Gets the next instruction and makes it the </a:t>
            </a:r>
            <a:r>
              <a:rPr lang="en-US" sz="1400" i="1" dirty="0"/>
              <a:t>current instruction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Parsing the </a:t>
            </a:r>
            <a:r>
              <a:rPr lang="en-US" sz="1400" i="1" dirty="0"/>
              <a:t>current instruction</a:t>
            </a:r>
            <a:r>
              <a:rPr lang="en-US" sz="1400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instructionType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instruction type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symbol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endParaRPr lang="en-US" sz="1400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9EB83-C666-754B-9643-B80D8235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604134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Routines:</a:t>
            </a:r>
            <a:r>
              <a:rPr lang="en-US" sz="1600" u="sng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Constructor / initializer: Creates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sz="1400" dirty="0"/>
              <a:t> and opens the source text file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Getting the current instruction: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hasMoreLines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Checks if there is more work to do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advance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Gets the next instruction and makes it the </a:t>
            </a:r>
            <a:r>
              <a:rPr lang="en-US" sz="1400" i="1" dirty="0"/>
              <a:t>current instruction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/>
              <a:t>Parsing the </a:t>
            </a:r>
            <a:r>
              <a:rPr lang="en-US" sz="1400" i="1" dirty="0"/>
              <a:t>current instruction</a:t>
            </a:r>
            <a:r>
              <a:rPr lang="en-US" sz="1400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instructionType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instruction type</a:t>
            </a: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symbol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():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symbol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endParaRPr lang="en-US" sz="1400" dirty="0"/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dest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():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dest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field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 </a:t>
            </a:r>
            <a:endParaRPr lang="en-US" sz="1200" dirty="0">
              <a:latin typeface="Consolas" panose="020B0609020204030204" pitchFamily="49" charset="0"/>
              <a:ea typeface="Times New Roman" charset="0"/>
              <a:cs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():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comp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field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endParaRPr lang="en-US" sz="1400" dirty="0">
              <a:latin typeface="Consolas" panose="020B0609020204030204" pitchFamily="49" charset="0"/>
              <a:ea typeface="Times New Roman" charset="0"/>
              <a:cs typeface="Consolas" panose="020B0609020204030204" pitchFamily="49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="1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jump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():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 </a:t>
            </a:r>
            <a:r>
              <a:rPr lang="en-US" sz="1400" dirty="0"/>
              <a:t>Returns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the instruction’s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jump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field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(string)</a:t>
            </a:r>
            <a:endParaRPr lang="en-US" sz="1200" dirty="0">
              <a:solidFill>
                <a:srgbClr val="0432FF"/>
              </a:solidFill>
              <a:latin typeface="Consolas" panose="020B0609020204030204" pitchFamily="49" charset="0"/>
              <a:ea typeface="Times New Roman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8A9F6CC-42CC-F544-A652-0A1C421747F4}"/>
              </a:ext>
            </a:extLst>
          </p:cNvPr>
          <p:cNvSpPr/>
          <p:nvPr/>
        </p:nvSpPr>
        <p:spPr>
          <a:xfrm>
            <a:off x="6036942" y="3763522"/>
            <a:ext cx="2600542" cy="577278"/>
          </a:xfrm>
          <a:prstGeom prst="wedgeRoundRectCallout">
            <a:avLst>
              <a:gd name="adj1" fmla="val -66331"/>
              <a:gd name="adj2" fmla="val 116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Used if the current instruction is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en-US" sz="1400" i="1" spc="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spc="1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en-US" sz="1400" i="1" spc="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spc="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CE03BE-7578-D745-988D-701F05F5731E}"/>
              </a:ext>
            </a:extLst>
          </p:cNvPr>
          <p:cNvSpPr/>
          <p:nvPr/>
        </p:nvSpPr>
        <p:spPr>
          <a:xfrm>
            <a:off x="5352640" y="3653140"/>
            <a:ext cx="124521" cy="711200"/>
          </a:xfrm>
          <a:prstGeom prst="rightBrace">
            <a:avLst>
              <a:gd name="adj1" fmla="val 6666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9EB83-C666-754B-9643-B80D8235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7E0AD0-63D4-774D-A7CC-89A5528D1D38}"/>
              </a:ext>
            </a:extLst>
          </p:cNvPr>
          <p:cNvGrpSpPr/>
          <p:nvPr/>
        </p:nvGrpSpPr>
        <p:grpSpPr>
          <a:xfrm>
            <a:off x="737019" y="4672935"/>
            <a:ext cx="9961128" cy="1218664"/>
            <a:chOff x="737019" y="4672935"/>
            <a:chExt cx="9961128" cy="12186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86F3B8-6248-1642-8EFF-DF4B0211DE5D}"/>
                </a:ext>
              </a:extLst>
            </p:cNvPr>
            <p:cNvGrpSpPr/>
            <p:nvPr/>
          </p:nvGrpSpPr>
          <p:grpSpPr>
            <a:xfrm>
              <a:off x="737019" y="4672935"/>
              <a:ext cx="9961128" cy="718318"/>
              <a:chOff x="737019" y="4672935"/>
              <a:chExt cx="9961128" cy="71831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3F1AE3-33A1-5748-B1F2-9F3973269F0C}"/>
                  </a:ext>
                </a:extLst>
              </p:cNvPr>
              <p:cNvSpPr txBox="1"/>
              <p:nvPr/>
            </p:nvSpPr>
            <p:spPr>
              <a:xfrm>
                <a:off x="1836144" y="5022718"/>
                <a:ext cx="1347632" cy="328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D=D+1;JLE</a:t>
                </a:r>
              </a:p>
            </p:txBody>
          </p: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EFFAF0F-F292-BD43-BEF7-992CC92369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019" y="4988957"/>
                <a:ext cx="1224730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Examples: </a:t>
                </a:r>
              </a:p>
            </p:txBody>
          </p:sp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F766C4A-5E70-7143-ACF2-6AEE73095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7340" y="4672935"/>
                <a:ext cx="1910224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Times New Roman"/>
                    <a:cs typeface="Times New Roman"/>
                  </a:rPr>
                  <a:t>current instruction</a:t>
                </a:r>
                <a:endParaRPr lang="en-US" sz="18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6F7D35D-054D-2C4D-A53D-17E9BE2696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5326" y="5020660"/>
                <a:ext cx="1619956" cy="3204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dest()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"D"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12D9D36-7F1B-4344-AFC3-0903DAA6D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61" y="5011040"/>
                <a:ext cx="1826369" cy="297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"D+1"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87932F1-8271-8D43-A016-4C9F7EE12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5409" y="5007407"/>
                <a:ext cx="3652738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jump()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"JLE"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EF60C9-924A-744F-BF7C-F6F3E0229B4E}"/>
                </a:ext>
              </a:extLst>
            </p:cNvPr>
            <p:cNvGrpSpPr/>
            <p:nvPr/>
          </p:nvGrpSpPr>
          <p:grpSpPr>
            <a:xfrm>
              <a:off x="1836144" y="5499413"/>
              <a:ext cx="8862003" cy="392186"/>
              <a:chOff x="1836144" y="5499413"/>
              <a:chExt cx="8862003" cy="39218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E883F5-3E8D-3E49-946E-D957617E1F5E}"/>
                  </a:ext>
                </a:extLst>
              </p:cNvPr>
              <p:cNvSpPr txBox="1"/>
              <p:nvPr/>
            </p:nvSpPr>
            <p:spPr>
              <a:xfrm>
                <a:off x="1836144" y="5499413"/>
                <a:ext cx="1347632" cy="328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vert="horz" lIns="144000" tIns="93600" rIns="144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M=-1</a:t>
                </a:r>
              </a:p>
            </p:txBody>
          </p:sp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BF9A113-2699-A14F-92A2-5A221ECD7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5326" y="5507753"/>
                <a:ext cx="1619956" cy="3204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dest()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"M"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A11263C-8BC6-9D47-B22A-F4992B65FC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5541" y="5501059"/>
                <a:ext cx="1826369" cy="297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comp()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"-1"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A293200-F47B-E84D-88FB-576ABF4B81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5409" y="5507753"/>
                <a:ext cx="3652738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jump()</a:t>
                </a:r>
                <a:r>
                  <a:rPr lang="en-US" sz="1400" dirty="0">
                    <a:latin typeface="Times New Roman"/>
                    <a:cs typeface="Times New Roman"/>
                  </a:rPr>
                  <a:t>  returns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null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C93DE-A8B7-B844-A3E8-A3263E102FE2}"/>
              </a:ext>
            </a:extLst>
          </p:cNvPr>
          <p:cNvGrpSpPr/>
          <p:nvPr/>
        </p:nvGrpSpPr>
        <p:grpSpPr>
          <a:xfrm>
            <a:off x="1704705" y="1820335"/>
            <a:ext cx="6272628" cy="2982128"/>
            <a:chOff x="671035" y="2148593"/>
            <a:chExt cx="6272628" cy="298212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77919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10FDB5A-9B1F-6A4F-A348-1DDAB8A0D36D}"/>
                </a:ext>
              </a:extLst>
            </p:cNvPr>
            <p:cNvSpPr/>
            <p:nvPr/>
          </p:nvSpPr>
          <p:spPr>
            <a:xfrm>
              <a:off x="308043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521022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SymbolTable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671035" y="4545946"/>
              <a:ext cx="1904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instruction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C8753F-AFC2-424D-BA4F-49EB8A60CE5D}"/>
                </a:ext>
              </a:extLst>
            </p:cNvPr>
            <p:cNvSpPr txBox="1"/>
            <p:nvPr/>
          </p:nvSpPr>
          <p:spPr>
            <a:xfrm>
              <a:off x="3100753" y="4526281"/>
              <a:ext cx="1653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5404570" y="4526281"/>
              <a:ext cx="1426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handles symbols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11" y="3076514"/>
              <a:ext cx="44719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645911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</p:cNvCxnSpPr>
            <p:nvPr/>
          </p:nvCxnSpPr>
          <p:spPr>
            <a:xfrm>
              <a:off x="3881887" y="2148593"/>
              <a:ext cx="28969" cy="14509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863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A46F33-01F7-E047-A6EC-DC441030915D}"/>
              </a:ext>
            </a:extLst>
          </p:cNvPr>
          <p:cNvGrpSpPr/>
          <p:nvPr/>
        </p:nvGrpSpPr>
        <p:grpSpPr>
          <a:xfrm>
            <a:off x="2418552" y="1415457"/>
            <a:ext cx="3539534" cy="640080"/>
            <a:chOff x="1384882" y="1743715"/>
            <a:chExt cx="3539534" cy="6400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D4A6763-FE79-2A4A-8FBC-EE2B750376DB}"/>
                </a:ext>
              </a:extLst>
            </p:cNvPr>
            <p:cNvSpPr/>
            <p:nvPr/>
          </p:nvSpPr>
          <p:spPr>
            <a:xfrm>
              <a:off x="2969886" y="1743715"/>
              <a:ext cx="1954530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HackAssembler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972731-08D1-074A-BD9D-54E12E970379}"/>
                </a:ext>
              </a:extLst>
            </p:cNvPr>
            <p:cNvSpPr txBox="1"/>
            <p:nvPr/>
          </p:nvSpPr>
          <p:spPr>
            <a:xfrm>
              <a:off x="1384882" y="1763096"/>
              <a:ext cx="1466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drives the process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51050-6F7C-5B4F-B2AE-DD6DB7B6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2408375" y="4802463"/>
            <a:ext cx="497551" cy="49564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08C7F0A-53AA-B043-98FE-31C084A54AAF}"/>
              </a:ext>
            </a:extLst>
          </p:cNvPr>
          <p:cNvSpPr/>
          <p:nvPr/>
        </p:nvSpPr>
        <p:spPr>
          <a:xfrm>
            <a:off x="3925016" y="3265910"/>
            <a:ext cx="2111609" cy="17612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26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2395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only with C-instructions: </a:t>
            </a:r>
            <a:r>
              <a:rPr lang="he-I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</a:p>
          <a:p>
            <a:pPr marL="0" indent="0"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u="sng" dirty="0"/>
              <a:t>outines: </a:t>
            </a:r>
            <a:endParaRPr lang="en-US" sz="1600" u="sng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dest(</a:t>
            </a:r>
            <a:r>
              <a:rPr lang="en-US" sz="12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):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Returns the binary representation of the parsed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dest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field (string)</a:t>
            </a:r>
            <a:endParaRPr lang="en-US" sz="1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comp(</a:t>
            </a:r>
            <a:r>
              <a:rPr lang="en-US" sz="12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):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Returns the binary representation of the parsed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comp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field (string)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jump(</a:t>
            </a:r>
            <a:r>
              <a:rPr lang="en-US" sz="12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string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):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Returns the binary representation of the parsed 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jump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field (string)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9FC90A-01E0-B644-BBD8-25CF093E6416}"/>
              </a:ext>
            </a:extLst>
          </p:cNvPr>
          <p:cNvGrpSpPr/>
          <p:nvPr/>
        </p:nvGrpSpPr>
        <p:grpSpPr>
          <a:xfrm>
            <a:off x="838200" y="2648515"/>
            <a:ext cx="4043364" cy="3359214"/>
            <a:chOff x="862623" y="3022334"/>
            <a:chExt cx="4043364" cy="3359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B1D6FA-2B1D-8E49-90BC-ECC9430B1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623" y="3388091"/>
              <a:ext cx="4043364" cy="2993457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697EFA4-2A81-7045-B527-4C3A5C23A9F3}"/>
                </a:ext>
              </a:extLst>
            </p:cNvPr>
            <p:cNvSpPr txBox="1">
              <a:spLocks/>
            </p:cNvSpPr>
            <p:nvPr/>
          </p:nvSpPr>
          <p:spPr>
            <a:xfrm>
              <a:off x="862623" y="3022334"/>
              <a:ext cx="4001844" cy="4427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According to the language specification:</a:t>
              </a:r>
              <a:endParaRPr lang="en-US" sz="1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endParaRPr lang="en-US" sz="16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2768C7E-8AA1-414C-8802-AD534332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3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99E0A7-2B3D-AE4D-A383-3053AA183AC1}"/>
              </a:ext>
            </a:extLst>
          </p:cNvPr>
          <p:cNvGrpSpPr/>
          <p:nvPr/>
        </p:nvGrpSpPr>
        <p:grpSpPr>
          <a:xfrm>
            <a:off x="5570678" y="3114938"/>
            <a:ext cx="4272528" cy="1951287"/>
            <a:chOff x="5570678" y="3114938"/>
            <a:chExt cx="4272528" cy="195128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0F1383D7-A3AD-4A4A-B338-771C28C2676C}"/>
                </a:ext>
              </a:extLst>
            </p:cNvPr>
            <p:cNvSpPr txBox="1">
              <a:spLocks/>
            </p:cNvSpPr>
            <p:nvPr/>
          </p:nvSpPr>
          <p:spPr>
            <a:xfrm>
              <a:off x="5570678" y="3498784"/>
              <a:ext cx="2150906" cy="3173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dest("DM")</a:t>
              </a:r>
              <a:r>
                <a:rPr lang="en-US" sz="1400" dirty="0">
                  <a:latin typeface="Times New Roman"/>
                  <a:cs typeface="Times New Roman"/>
                </a:rPr>
                <a:t> returns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he-IL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011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endParaRPr lang="en-US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6BACEAB4-2434-F54F-A58F-24B54E5E9F27}"/>
                </a:ext>
              </a:extLst>
            </p:cNvPr>
            <p:cNvSpPr txBox="1">
              <a:spLocks/>
            </p:cNvSpPr>
            <p:nvPr/>
          </p:nvSpPr>
          <p:spPr>
            <a:xfrm>
              <a:off x="5570678" y="3114938"/>
              <a:ext cx="2967650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Examples:</a:t>
              </a:r>
              <a:endParaRPr lang="en-US" sz="2000" dirty="0">
                <a:latin typeface="Times New Roman"/>
                <a:cs typeface="Times New Roman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6BBC9B1-2848-5A44-BBC6-E104EFF859E6}"/>
                </a:ext>
              </a:extLst>
            </p:cNvPr>
            <p:cNvSpPr txBox="1">
              <a:spLocks/>
            </p:cNvSpPr>
            <p:nvPr/>
          </p:nvSpPr>
          <p:spPr>
            <a:xfrm>
              <a:off x="5570678" y="3916228"/>
              <a:ext cx="4272528" cy="2794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comp("A+1")</a:t>
              </a:r>
              <a:r>
                <a:rPr lang="en-US" sz="1400" dirty="0">
                  <a:latin typeface="Times New Roman"/>
                  <a:cs typeface="Times New Roman"/>
                </a:rPr>
                <a:t> returns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"0110111"</a:t>
              </a:r>
              <a:endParaRPr lang="en-US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00D6E60-9A67-FA40-8D18-22578D03E0AB}"/>
                </a:ext>
              </a:extLst>
            </p:cNvPr>
            <p:cNvSpPr txBox="1">
              <a:spLocks/>
            </p:cNvSpPr>
            <p:nvPr/>
          </p:nvSpPr>
          <p:spPr>
            <a:xfrm>
              <a:off x="5570678" y="4346078"/>
              <a:ext cx="4272528" cy="2794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comp("D&amp;M")</a:t>
              </a:r>
              <a:r>
                <a:rPr lang="en-US" sz="1400" dirty="0">
                  <a:latin typeface="Times New Roman"/>
                  <a:cs typeface="Times New Roman"/>
                </a:rPr>
                <a:t> returns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"1000000"</a:t>
              </a:r>
              <a:endParaRPr lang="en-US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CC31CBC-5C0A-784C-98FC-BC458DB950CC}"/>
                </a:ext>
              </a:extLst>
            </p:cNvPr>
            <p:cNvSpPr txBox="1">
              <a:spLocks/>
            </p:cNvSpPr>
            <p:nvPr/>
          </p:nvSpPr>
          <p:spPr>
            <a:xfrm>
              <a:off x="5570678" y="4786821"/>
              <a:ext cx="4272528" cy="2794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jump("JNE")</a:t>
              </a:r>
              <a:r>
                <a:rPr lang="en-US" sz="1400" dirty="0">
                  <a:latin typeface="Times New Roman"/>
                  <a:cs typeface="Times New Roman"/>
                </a:rPr>
                <a:t> returns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"101"</a:t>
              </a:r>
              <a:endParaRPr lang="en-US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4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C93DE-A8B7-B844-A3E8-A3263E102FE2}"/>
              </a:ext>
            </a:extLst>
          </p:cNvPr>
          <p:cNvGrpSpPr/>
          <p:nvPr/>
        </p:nvGrpSpPr>
        <p:grpSpPr>
          <a:xfrm>
            <a:off x="671035" y="2383795"/>
            <a:ext cx="6272628" cy="2746926"/>
            <a:chOff x="671035" y="2383795"/>
            <a:chExt cx="6272628" cy="274692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9D388F-0F94-4442-A4F5-3A30449C28C1}"/>
                </a:ext>
              </a:extLst>
            </p:cNvPr>
            <p:cNvSpPr/>
            <p:nvPr/>
          </p:nvSpPr>
          <p:spPr>
            <a:xfrm>
              <a:off x="77919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10FDB5A-9B1F-6A4F-A348-1DDAB8A0D36D}"/>
                </a:ext>
              </a:extLst>
            </p:cNvPr>
            <p:cNvSpPr/>
            <p:nvPr/>
          </p:nvSpPr>
          <p:spPr>
            <a:xfrm>
              <a:off x="308043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Code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883DB-0FF6-A24B-8ECE-B6F4F1ECC81A}"/>
                </a:ext>
              </a:extLst>
            </p:cNvPr>
            <p:cNvSpPr/>
            <p:nvPr/>
          </p:nvSpPr>
          <p:spPr>
            <a:xfrm>
              <a:off x="5210220" y="3834704"/>
              <a:ext cx="1733443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SymbolTable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87F75-A93E-4247-B82A-C369AD83CFBE}"/>
                </a:ext>
              </a:extLst>
            </p:cNvPr>
            <p:cNvSpPr txBox="1"/>
            <p:nvPr/>
          </p:nvSpPr>
          <p:spPr>
            <a:xfrm>
              <a:off x="671035" y="4545946"/>
              <a:ext cx="1904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reads and parses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instruction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C8753F-AFC2-424D-BA4F-49EB8A60CE5D}"/>
                </a:ext>
              </a:extLst>
            </p:cNvPr>
            <p:cNvSpPr txBox="1"/>
            <p:nvPr/>
          </p:nvSpPr>
          <p:spPr>
            <a:xfrm>
              <a:off x="3100753" y="4526281"/>
              <a:ext cx="16534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</a:t>
              </a:r>
              <a:b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005F7-14D9-BF45-BAFC-3DE778E38620}"/>
                </a:ext>
              </a:extLst>
            </p:cNvPr>
            <p:cNvSpPr txBox="1"/>
            <p:nvPr/>
          </p:nvSpPr>
          <p:spPr>
            <a:xfrm>
              <a:off x="5404570" y="4526281"/>
              <a:ext cx="1426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handles symbols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024E80-0045-864A-B9CE-E8381C738958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11" y="3076514"/>
              <a:ext cx="44719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87AB0B-8F38-B44E-B990-F98562CD079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645911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03A75E-564E-2F41-BF13-85EB313A7A0C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947151" y="2383795"/>
              <a:ext cx="28969" cy="14509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E74FFE-5151-1344-BFCA-6F54C35031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863" y="3076514"/>
              <a:ext cx="1" cy="7581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A46F33-01F7-E047-A6EC-DC441030915D}"/>
              </a:ext>
            </a:extLst>
          </p:cNvPr>
          <p:cNvGrpSpPr/>
          <p:nvPr/>
        </p:nvGrpSpPr>
        <p:grpSpPr>
          <a:xfrm>
            <a:off x="1384882" y="1743715"/>
            <a:ext cx="3539534" cy="640080"/>
            <a:chOff x="1384882" y="1743715"/>
            <a:chExt cx="3539534" cy="64008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D4A6763-FE79-2A4A-8FBC-EE2B750376DB}"/>
                </a:ext>
              </a:extLst>
            </p:cNvPr>
            <p:cNvSpPr/>
            <p:nvPr/>
          </p:nvSpPr>
          <p:spPr>
            <a:xfrm>
              <a:off x="2969886" y="1743715"/>
              <a:ext cx="1954530" cy="6400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HackAssembler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972731-08D1-074A-BD9D-54E12E970379}"/>
                </a:ext>
              </a:extLst>
            </p:cNvPr>
            <p:cNvSpPr txBox="1"/>
            <p:nvPr/>
          </p:nvSpPr>
          <p:spPr>
            <a:xfrm>
              <a:off x="1384882" y="1763096"/>
              <a:ext cx="1466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drives the process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51050-6F7C-5B4F-B2AE-DD6DB7B6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374705" y="5130721"/>
            <a:ext cx="497551" cy="495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1087A2-4251-4A4B-AD39-AD40D2B7A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741473" y="5130721"/>
            <a:ext cx="497551" cy="49564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439835F-AD83-6949-847D-F75C9FE009BB}"/>
              </a:ext>
            </a:extLst>
          </p:cNvPr>
          <p:cNvSpPr/>
          <p:nvPr/>
        </p:nvSpPr>
        <p:spPr>
          <a:xfrm>
            <a:off x="5018333" y="3594168"/>
            <a:ext cx="2111609" cy="17612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615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623" y="963271"/>
            <a:ext cx="7774861" cy="553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Routines</a:t>
            </a:r>
            <a:endParaRPr lang="en-US" sz="1800" u="sng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b="1" dirty="0"/>
              <a:t>Constructor / initializer</a:t>
            </a:r>
            <a:r>
              <a:rPr lang="en-US" sz="1400" dirty="0"/>
              <a:t>: Creates and initializes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SymbolTable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addEntry</a:t>
            </a:r>
            <a:r>
              <a:rPr lang="en-US" sz="12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tring)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int)</a:t>
            </a:r>
            <a:r>
              <a:rPr lang="en-US" sz="12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): </a:t>
            </a:r>
            <a:r>
              <a:rPr lang="en-US" sz="1400" dirty="0"/>
              <a:t>Adds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1200" dirty="0"/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dirty="0"/>
              <a:t> to the table (void)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contains(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tring)</a:t>
            </a: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1400" dirty="0"/>
              <a:t>Checks if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1400" dirty="0"/>
              <a:t> exists in the table (boolean)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getAddress(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</a:t>
            </a:r>
            <a:r>
              <a:rPr lang="en-US" sz="12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tring)</a:t>
            </a: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/>
              <a:t>Returns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400" dirty="0"/>
              <a:t> (int) associated with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D715F2-A023-A14B-9D72-79FCA8D5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33" y="3205113"/>
            <a:ext cx="1298091" cy="3054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C5D84-0F51-5543-980A-756E9E3815B5}"/>
              </a:ext>
            </a:extLst>
          </p:cNvPr>
          <p:cNvSpPr txBox="1"/>
          <p:nvPr/>
        </p:nvSpPr>
        <p:spPr>
          <a:xfrm>
            <a:off x="838200" y="3314383"/>
            <a:ext cx="107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table: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(example)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EEAD73-1DFA-554E-A3E5-805432DC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3"/>
            <a:ext cx="7799284" cy="57727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SymbolTable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82509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5EA89D-1FE5-8D4D-84CC-47A30C7D7147}"/>
              </a:ext>
            </a:extLst>
          </p:cNvPr>
          <p:cNvGrpSpPr/>
          <p:nvPr/>
        </p:nvGrpSpPr>
        <p:grpSpPr>
          <a:xfrm>
            <a:off x="671035" y="1743715"/>
            <a:ext cx="6272628" cy="3387006"/>
            <a:chOff x="671035" y="1743715"/>
            <a:chExt cx="6272628" cy="3387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3C93DE-A8B7-B844-A3E8-A3263E102FE2}"/>
                </a:ext>
              </a:extLst>
            </p:cNvPr>
            <p:cNvGrpSpPr/>
            <p:nvPr/>
          </p:nvGrpSpPr>
          <p:grpSpPr>
            <a:xfrm>
              <a:off x="671035" y="2383795"/>
              <a:ext cx="6272628" cy="2746926"/>
              <a:chOff x="671035" y="2383795"/>
              <a:chExt cx="6272628" cy="27469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A9D388F-0F94-4442-A4F5-3A30449C28C1}"/>
                  </a:ext>
                </a:extLst>
              </p:cNvPr>
              <p:cNvSpPr/>
              <p:nvPr/>
            </p:nvSpPr>
            <p:spPr>
              <a:xfrm>
                <a:off x="779190" y="3834704"/>
                <a:ext cx="1733443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Parser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10FDB5A-9B1F-6A4F-A348-1DDAB8A0D36D}"/>
                  </a:ext>
                </a:extLst>
              </p:cNvPr>
              <p:cNvSpPr/>
              <p:nvPr/>
            </p:nvSpPr>
            <p:spPr>
              <a:xfrm>
                <a:off x="3080430" y="3834704"/>
                <a:ext cx="1733443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Code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7C883DB-0FF6-A24B-8ECE-B6F4F1ECC81A}"/>
                  </a:ext>
                </a:extLst>
              </p:cNvPr>
              <p:cNvSpPr/>
              <p:nvPr/>
            </p:nvSpPr>
            <p:spPr>
              <a:xfrm>
                <a:off x="5210220" y="3834704"/>
                <a:ext cx="1733443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SymbolTable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287F75-A93E-4247-B82A-C369AD83CFBE}"/>
                  </a:ext>
                </a:extLst>
              </p:cNvPr>
              <p:cNvSpPr txBox="1"/>
              <p:nvPr/>
            </p:nvSpPr>
            <p:spPr>
              <a:xfrm>
                <a:off x="671035" y="4545946"/>
                <a:ext cx="19048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reads and parses</a:t>
                </a: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instruction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8753F-AFC2-424D-BA4F-49EB8A60CE5D}"/>
                  </a:ext>
                </a:extLst>
              </p:cNvPr>
              <p:cNvSpPr txBox="1"/>
              <p:nvPr/>
            </p:nvSpPr>
            <p:spPr>
              <a:xfrm>
                <a:off x="3100753" y="4526281"/>
                <a:ext cx="16534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generates</a:t>
                </a:r>
                <a:b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6005F7-14D9-BF45-BAFC-3DE778E38620}"/>
                  </a:ext>
                </a:extLst>
              </p:cNvPr>
              <p:cNvSpPr txBox="1"/>
              <p:nvPr/>
            </p:nvSpPr>
            <p:spPr>
              <a:xfrm>
                <a:off x="5404570" y="4526281"/>
                <a:ext cx="14265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handles symbols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4024E80-0045-864A-B9CE-E8381C738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911" y="3076514"/>
                <a:ext cx="44719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587AB0B-8F38-B44E-B990-F98562CD0793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1645911" y="3076514"/>
                <a:ext cx="1" cy="758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503A75E-564E-2F41-BF13-85EB313A7A0C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>
                <a:off x="3947151" y="2383795"/>
                <a:ext cx="28969" cy="14509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E74FFE-5151-1344-BFCA-6F54C3503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863" y="3076514"/>
                <a:ext cx="1" cy="758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A46F33-01F7-E047-A6EC-DC441030915D}"/>
                </a:ext>
              </a:extLst>
            </p:cNvPr>
            <p:cNvGrpSpPr/>
            <p:nvPr/>
          </p:nvGrpSpPr>
          <p:grpSpPr>
            <a:xfrm>
              <a:off x="1384882" y="1743715"/>
              <a:ext cx="3539534" cy="640080"/>
              <a:chOff x="1384882" y="1743715"/>
              <a:chExt cx="3539534" cy="640080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D4A6763-FE79-2A4A-8FBC-EE2B750376DB}"/>
                  </a:ext>
                </a:extLst>
              </p:cNvPr>
              <p:cNvSpPr/>
              <p:nvPr/>
            </p:nvSpPr>
            <p:spPr>
              <a:xfrm>
                <a:off x="2969886" y="1743715"/>
                <a:ext cx="1954530" cy="6400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HackAssembler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972731-08D1-074A-BD9D-54E12E970379}"/>
                  </a:ext>
                </a:extLst>
              </p:cNvPr>
              <p:cNvSpPr txBox="1"/>
              <p:nvPr/>
            </p:nvSpPr>
            <p:spPr>
              <a:xfrm>
                <a:off x="1384882" y="1763096"/>
                <a:ext cx="14664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drives the process</a:t>
                </a:r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C171106-51A0-5A4D-9F73-B0A32C2C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HackAssembler</a:t>
            </a:r>
            <a:r>
              <a:rPr lang="en-US" sz="24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/>
              <a:t>rives the translation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284CE3-364B-6B4A-812B-29BD854EF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374705" y="5130721"/>
            <a:ext cx="497551" cy="495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08C0C8-A7F4-1C42-8C4F-83A210239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3741473" y="5130721"/>
            <a:ext cx="497551" cy="495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7AFE57-D53D-3B41-A73E-A4939CCD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828165" y="5108660"/>
            <a:ext cx="497551" cy="4956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3166BA-9EFB-1143-9AFB-66339D798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5155794" y="1807663"/>
            <a:ext cx="497551" cy="4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99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D703-2ED2-5143-9BA4-E509EE39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Assembler API</a:t>
            </a:r>
            <a:r>
              <a:rPr lang="en-IL" sz="2400"/>
              <a:t> (detailed)</a:t>
            </a:r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4FFB9-7DFB-2B41-9164-EB48D375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504AB9-C8DC-1643-9750-58A77BC25CE8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0825BE-7635-6345-91EA-59CE65944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8" y="1422597"/>
            <a:ext cx="7970381" cy="5052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5E4AC-4288-7A45-B71B-5F8410A147CF}"/>
              </a:ext>
            </a:extLst>
          </p:cNvPr>
          <p:cNvSpPr txBox="1"/>
          <p:nvPr/>
        </p:nvSpPr>
        <p:spPr>
          <a:xfrm>
            <a:off x="811696" y="963578"/>
            <a:ext cx="30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Parser module:</a:t>
            </a:r>
          </a:p>
        </p:txBody>
      </p:sp>
    </p:spTree>
    <p:extLst>
      <p:ext uri="{BB962C8B-B14F-4D97-AF65-F5344CB8AC3E}">
        <p14:creationId xmlns:p14="http://schemas.microsoft.com/office/powerpoint/2010/main" val="3285104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1F1E8-C984-5D42-BE34-308C605A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2" y="1422596"/>
            <a:ext cx="7847042" cy="1472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C160C-2421-B04C-BD15-63C93FF4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2" y="3541986"/>
            <a:ext cx="6410739" cy="1893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09172-367A-B448-BA8F-660A614CE7AF}"/>
              </a:ext>
            </a:extLst>
          </p:cNvPr>
          <p:cNvSpPr txBox="1"/>
          <p:nvPr/>
        </p:nvSpPr>
        <p:spPr>
          <a:xfrm>
            <a:off x="811696" y="963578"/>
            <a:ext cx="30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module: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913BE-6DB5-AA4A-9443-EDF8A3FC5E5D}"/>
              </a:ext>
            </a:extLst>
          </p:cNvPr>
          <p:cNvSpPr txBox="1"/>
          <p:nvPr/>
        </p:nvSpPr>
        <p:spPr>
          <a:xfrm>
            <a:off x="811696" y="2996868"/>
            <a:ext cx="30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SymbolTable module: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CFC46-E73A-7E41-92DC-A4A207C4D60E}"/>
              </a:ext>
            </a:extLst>
          </p:cNvPr>
          <p:cNvSpPr txBox="1"/>
          <p:nvPr/>
        </p:nvSpPr>
        <p:spPr>
          <a:xfrm>
            <a:off x="790442" y="5525090"/>
            <a:ext cx="30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HackAssembler module: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884EF-B00A-8946-AE9F-40D1EF9C1D8D}"/>
              </a:ext>
            </a:extLst>
          </p:cNvPr>
          <p:cNvSpPr txBox="1"/>
          <p:nvPr/>
        </p:nvSpPr>
        <p:spPr>
          <a:xfrm>
            <a:off x="790441" y="5984108"/>
            <a:ext cx="8287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no API; Implement as you see fit.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74BA70-A44C-B448-AF54-49396698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IL"/>
              <a:t>Assembler API</a:t>
            </a:r>
            <a:r>
              <a:rPr lang="en-IL" sz="2400"/>
              <a:t> (detailed)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1566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85976" y="237873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A-instructions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1DB1F-D19A-B043-BAAD-10AD1E0E586C}"/>
              </a:ext>
            </a:extLst>
          </p:cNvPr>
          <p:cNvGrpSpPr/>
          <p:nvPr/>
        </p:nvGrpSpPr>
        <p:grpSpPr>
          <a:xfrm>
            <a:off x="1598263" y="1004756"/>
            <a:ext cx="8207387" cy="2331445"/>
            <a:chOff x="1598263" y="1004756"/>
            <a:chExt cx="8207387" cy="2331445"/>
          </a:xfrm>
        </p:grpSpPr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1598263" y="1907445"/>
              <a:ext cx="2744147" cy="1428756"/>
            </a:xfrm>
            <a:prstGeom prst="rect">
              <a:avLst/>
            </a:prstGeom>
          </p:spPr>
          <p:txBody>
            <a:bodyPr vert="horz" lIns="10800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 </a:t>
              </a:r>
              <a:r>
                <a:rPr lang="en-US" sz="1600" i="1" dirty="0">
                  <a:latin typeface="Times New Roman"/>
                  <a:cs typeface="Times New Roman"/>
                </a:rPr>
                <a:t>xxx</a:t>
              </a:r>
              <a:r>
                <a:rPr lang="en-US" sz="1600" dirty="0">
                  <a:latin typeface="Times New Roman"/>
                  <a:cs typeface="Times New Roman"/>
                </a:rPr>
                <a:t> is a non-negative decimal value, or a symbol bound to such a value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29B3B4-9D6C-964E-86B6-81BF91CB6855}"/>
                </a:ext>
              </a:extLst>
            </p:cNvPr>
            <p:cNvGrpSpPr/>
            <p:nvPr/>
          </p:nvGrpSpPr>
          <p:grpSpPr>
            <a:xfrm>
              <a:off x="5419579" y="1031561"/>
              <a:ext cx="4386071" cy="654455"/>
              <a:chOff x="4676624" y="1674499"/>
              <a:chExt cx="4386071" cy="654455"/>
            </a:xfrm>
          </p:grpSpPr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676624" y="1674499"/>
                <a:ext cx="4386071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Binary syntax: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737843" y="2013289"/>
                <a:ext cx="2680944" cy="315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lIns="144000" tIns="93600" rIns="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600" spc="260" dirty="0"/>
                  <a:t>0</a:t>
                </a:r>
                <a:r>
                  <a:rPr lang="en-US" sz="1800" i="1" spc="300" dirty="0">
                    <a:latin typeface="Times New Roman"/>
                    <a:cs typeface="Times New Roman"/>
                  </a:rPr>
                  <a:t>vvvvvvvvvvvvvvvv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638382" y="1004756"/>
              <a:ext cx="3756946" cy="681260"/>
              <a:chOff x="964770" y="1335168"/>
              <a:chExt cx="3756946" cy="68126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046142" y="1695075"/>
                <a:ext cx="1469597" cy="3213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lIns="144000" tIns="93600" rIns="252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600" spc="260" dirty="0"/>
                  <a:t>@</a:t>
                </a:r>
                <a:r>
                  <a:rPr lang="en-US" sz="1800" i="1" dirty="0">
                    <a:latin typeface="Times New Roman"/>
                    <a:cs typeface="Times New Roman"/>
                  </a:rPr>
                  <a:t>xxx</a:t>
                </a:r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964770" y="1335168"/>
                <a:ext cx="3756946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Symbolic syntax:</a:t>
                </a:r>
              </a:p>
            </p:txBody>
          </p:sp>
        </p:grp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98ECAF64-91B2-6F41-B2E2-163CB61FFB8F}"/>
                </a:ext>
              </a:extLst>
            </p:cNvPr>
            <p:cNvSpPr txBox="1">
              <a:spLocks/>
            </p:cNvSpPr>
            <p:nvPr/>
          </p:nvSpPr>
          <p:spPr>
            <a:xfrm>
              <a:off x="5442380" y="1791951"/>
              <a:ext cx="3743652" cy="1347556"/>
            </a:xfrm>
            <a:prstGeom prst="rect">
              <a:avLst/>
            </a:prstGeom>
          </p:spPr>
          <p:txBody>
            <a:bodyPr vert="horz" lIns="10800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Where:</a:t>
              </a:r>
            </a:p>
            <a:p>
              <a:pPr marL="0" lvl="1" indent="0" defTabSz="914400">
                <a:spcBef>
                  <a:spcPts val="600"/>
                </a:spcBef>
                <a:buSzPct val="50000"/>
                <a:buNone/>
              </a:pP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600" dirty="0">
                  <a:latin typeface="Times New Roman"/>
                  <a:cs typeface="Times New Roman"/>
                </a:rPr>
                <a:t> is the A-instruction op-code, and</a:t>
              </a:r>
            </a:p>
            <a:p>
              <a:pPr marL="0" lvl="1" indent="0" defTabSz="914400">
                <a:spcBef>
                  <a:spcPts val="400"/>
                </a:spcBef>
                <a:buSzPct val="50000"/>
                <a:buNone/>
              </a:pPr>
              <a:r>
                <a:rPr lang="en-US" sz="1600" i="1" dirty="0">
                  <a:latin typeface="Times New Roman"/>
                  <a:cs typeface="Times New Roman"/>
                </a:rPr>
                <a:t>v v v … v  </a:t>
              </a:r>
              <a:r>
                <a:rPr lang="en-US" sz="1600" dirty="0">
                  <a:latin typeface="Times New Roman"/>
                  <a:cs typeface="Times New Roman"/>
                </a:rPr>
                <a:t>is the value in binary</a:t>
              </a:r>
              <a:endParaRPr lang="en-US" sz="1600" i="1" dirty="0">
                <a:latin typeface="Times New Roman"/>
                <a:cs typeface="Times New Roman"/>
              </a:endParaRPr>
            </a:p>
            <a:p>
              <a:pPr marL="182563" lvl="1" indent="-182563" defTabSz="914400">
                <a:spcBef>
                  <a:spcPts val="400"/>
                </a:spcBef>
                <a:buSzPct val="50000"/>
                <a:buFont typeface="Wingdings" charset="2"/>
                <a:buChar char="q"/>
              </a:pP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0" name="AutoShape 5">
            <a:extLst>
              <a:ext uri="{FF2B5EF4-FFF2-40B4-BE49-F238E27FC236}">
                <a16:creationId xmlns:a16="http://schemas.microsoft.com/office/drawing/2014/main" id="{F89B3C81-4FAA-524F-8688-630084637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17" y="1145445"/>
            <a:ext cx="1219200" cy="762000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translate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E6B2FF1-8AD8-3445-BF51-4DDA18DAF263}"/>
              </a:ext>
            </a:extLst>
          </p:cNvPr>
          <p:cNvSpPr txBox="1">
            <a:spLocks/>
          </p:cNvSpPr>
          <p:nvPr/>
        </p:nvSpPr>
        <p:spPr>
          <a:xfrm>
            <a:off x="1638382" y="3969069"/>
            <a:ext cx="7234684" cy="897206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32"/>
              </a:spcBef>
              <a:buFont typeface="Arial"/>
              <a:buNone/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</a:p>
          <a:p>
            <a:pPr marL="0" indent="0">
              <a:spcBef>
                <a:spcPts val="1032"/>
              </a:spcBef>
              <a:buNone/>
            </a:pPr>
            <a:r>
              <a:rPr lang="en-US" sz="1800" dirty="0">
                <a:latin typeface="Times New Roman"/>
                <a:cs typeface="Times New Roman"/>
              </a:rPr>
              <a:t>Simple: Translate the decimal value into its 16-bit representation.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B762D-2C90-6349-888D-C5D17EDED922}"/>
              </a:ext>
            </a:extLst>
          </p:cNvPr>
          <p:cNvGrpSpPr/>
          <p:nvPr/>
        </p:nvGrpSpPr>
        <p:grpSpPr>
          <a:xfrm>
            <a:off x="1673922" y="2826516"/>
            <a:ext cx="8079341" cy="1015611"/>
            <a:chOff x="1673922" y="2826516"/>
            <a:chExt cx="8079341" cy="1015611"/>
          </a:xfrm>
        </p:grpSpPr>
        <p:grpSp>
          <p:nvGrpSpPr>
            <p:cNvPr id="6" name="Group 5"/>
            <p:cNvGrpSpPr/>
            <p:nvPr/>
          </p:nvGrpSpPr>
          <p:grpSpPr>
            <a:xfrm>
              <a:off x="5523686" y="2826516"/>
              <a:ext cx="4229577" cy="852126"/>
              <a:chOff x="4998099" y="4342867"/>
              <a:chExt cx="4229577" cy="852126"/>
            </a:xfrm>
          </p:grpSpPr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4998099" y="4342867"/>
                <a:ext cx="4229577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046706" y="4759963"/>
                <a:ext cx="2589449" cy="4350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vert="horz" lIns="72000" tIns="93600" rIns="72000" bIns="93600" rtlCol="0" anchor="ctr" anchorCtr="0">
                <a:noAutofit/>
              </a:bodyPr>
              <a:lstStyle>
                <a:defPPr>
                  <a:defRPr lang="en-US"/>
                </a:defPPr>
                <a:lvl1pPr indent="0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600" spc="26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  <a:r>
                  <a:rPr lang="en-US" dirty="0"/>
                  <a:t>0000000000</a:t>
                </a:r>
                <a:r>
                  <a:rPr lang="he-IL" dirty="0"/>
                  <a:t>1</a:t>
                </a:r>
                <a:r>
                  <a:rPr lang="en-US" dirty="0"/>
                  <a:t>0</a:t>
                </a:r>
                <a:r>
                  <a:rPr lang="he-IL" dirty="0"/>
                  <a:t>001</a:t>
                </a:r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2D62B3-56B3-514C-AF54-835D428066CE}"/>
                </a:ext>
              </a:extLst>
            </p:cNvPr>
            <p:cNvGrpSpPr/>
            <p:nvPr/>
          </p:nvGrpSpPr>
          <p:grpSpPr>
            <a:xfrm>
              <a:off x="1673922" y="2935515"/>
              <a:ext cx="3756946" cy="713124"/>
              <a:chOff x="930967" y="4492003"/>
              <a:chExt cx="3756946" cy="71312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96462" y="4797710"/>
                <a:ext cx="1469597" cy="4074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lIns="144000" tIns="93600" rIns="252000" bIns="93600" rtlCol="0" anchor="ctr" anchorCtr="0">
                <a:noAutofit/>
              </a:bodyPr>
              <a:lstStyle>
                <a:lvl1pPr indent="0">
                  <a:lnSpc>
                    <a:spcPct val="90000"/>
                  </a:lnSpc>
                  <a:spcBef>
                    <a:spcPct val="20000"/>
                  </a:spcBef>
                  <a:buClr>
                    <a:srgbClr val="006600"/>
                  </a:buClr>
                  <a:buSzPct val="85000"/>
                  <a:buFont typeface="Arial" panose="020B0604020202020204" pitchFamily="34" charset="0"/>
                  <a:buNone/>
                  <a:defRPr sz="1400">
                    <a:solidFill>
                      <a:srgbClr val="000000"/>
                    </a:solidFill>
                    <a:latin typeface="Consolas"/>
                    <a:cs typeface="Consolas"/>
                  </a:defRPr>
                </a:lvl1pPr>
                <a:lvl2pPr indent="0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None/>
                  <a:defRPr sz="2000">
                    <a:latin typeface="Times New Roman"/>
                    <a:cs typeface="Times New Roman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>
                    <a:latin typeface="Times New Roman"/>
                    <a:cs typeface="Times New Roman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>
                    <a:latin typeface="Times New Roman"/>
                    <a:cs typeface="Times New Roman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spcBef>
                    <a:spcPts val="500"/>
                  </a:spcBef>
                </a:pPr>
                <a:r>
                  <a:rPr lang="en-US" sz="1600" spc="260" dirty="0"/>
                  <a:t>@</a:t>
                </a:r>
                <a:r>
                  <a:rPr lang="he-IL" sz="1600" spc="260" dirty="0"/>
                  <a:t>17</a:t>
                </a:r>
                <a:endParaRPr lang="en-US" sz="1600" spc="260" dirty="0"/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666CA15C-BE04-6F42-83EF-6FDA5F483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967" y="4492003"/>
                <a:ext cx="3756946" cy="383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Comic Sans MS"/>
                    <a:ea typeface="+mn-ea"/>
                    <a:cs typeface="Comic Sans M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1400" dirty="0">
                    <a:latin typeface="Times New Roman"/>
                    <a:cs typeface="Times New Roman"/>
                  </a:rPr>
                  <a:t>Example:</a:t>
                </a:r>
              </a:p>
            </p:txBody>
          </p:sp>
        </p:grp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F4DC1885-CE89-4B4D-8112-DF5D4018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684" y="3080127"/>
              <a:ext cx="1219200" cy="762000"/>
            </a:xfrm>
            <a:prstGeom prst="rightArrow">
              <a:avLst>
                <a:gd name="adj1" fmla="val 50000"/>
                <a:gd name="adj2" fmla="val 40000"/>
              </a:avLst>
            </a:prstGeom>
            <a:noFill/>
            <a:ln w="12700">
              <a:solidFill>
                <a:srgbClr val="29397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rIns="0" rtlCol="0" anchor="ctr"/>
            <a:lstStyle/>
            <a:p>
              <a:pPr algn="ctr">
                <a:lnSpc>
                  <a:spcPts val="1620"/>
                </a:lnSpc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82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Hack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204" y="1001679"/>
            <a:ext cx="7992859" cy="2089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Contract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Develop a program that translates symbolic Hack programs into binary Hack instructions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The source program (input) is supplied as a text file named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.asm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The generated code (output) is written into a text file named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/>
              <a:t>Assumption: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.asm</a:t>
            </a:r>
            <a:r>
              <a:rPr lang="en-US" sz="1600" dirty="0"/>
              <a:t> is error-free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7204" y="3091584"/>
            <a:ext cx="7183352" cy="144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000" u="sng" dirty="0"/>
              <a:t>Usage</a:t>
            </a:r>
            <a:r>
              <a:rPr lang="en-US" sz="1400" dirty="0"/>
              <a:t> (if the assembler is implemented in Java):</a:t>
            </a:r>
          </a:p>
          <a:p>
            <a:pPr marL="0" indent="0">
              <a:lnSpc>
                <a:spcPct val="110000"/>
              </a:lnSpc>
              <a:spcBef>
                <a:spcPts val="1600"/>
              </a:spcBef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$</a:t>
            </a:r>
            <a:r>
              <a:rPr lang="en-US" sz="1400" dirty="0">
                <a:latin typeface="Consolas"/>
                <a:cs typeface="Consolas"/>
              </a:rPr>
              <a:t> java HackAssembler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400" dirty="0">
                <a:latin typeface="Consolas"/>
                <a:cs typeface="Consolas"/>
              </a:rPr>
              <a:t>.asm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261390-4594-6046-8293-73957DAE10CC}"/>
              </a:ext>
            </a:extLst>
          </p:cNvPr>
          <p:cNvSpPr txBox="1">
            <a:spLocks/>
          </p:cNvSpPr>
          <p:nvPr/>
        </p:nvSpPr>
        <p:spPr>
          <a:xfrm>
            <a:off x="837204" y="4419600"/>
            <a:ext cx="7992859" cy="163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Staged development plan</a:t>
            </a:r>
          </a:p>
          <a:p>
            <a:pPr marL="342900" indent="-342900">
              <a:spcBef>
                <a:spcPts val="1600"/>
              </a:spcBef>
              <a:buFont typeface="+mj-lt"/>
              <a:buAutoNum type="arabicPeriod"/>
            </a:pPr>
            <a:r>
              <a:rPr lang="en-US" sz="1600" dirty="0"/>
              <a:t>Develop a basic assembler that translates programs that have no symbols</a:t>
            </a:r>
          </a:p>
          <a:p>
            <a:pPr marL="342900" indent="-342900">
              <a:spcBef>
                <a:spcPts val="1600"/>
              </a:spcBef>
              <a:buFont typeface="+mj-lt"/>
              <a:buAutoNum type="arabicPeriod"/>
            </a:pPr>
            <a:r>
              <a:rPr lang="en-US" sz="1600" dirty="0"/>
              <a:t>Develop an ability to handle symbols</a:t>
            </a:r>
          </a:p>
          <a:p>
            <a:pPr marL="342900" indent="-342900">
              <a:spcBef>
                <a:spcPts val="1600"/>
              </a:spcBef>
              <a:buFont typeface="+mj-lt"/>
              <a:buAutoNum type="arabicPeriod"/>
            </a:pPr>
            <a:r>
              <a:rPr lang="en-US" sz="1600" dirty="0"/>
              <a:t>Morph the basic assembler into an assembler that translates any program</a:t>
            </a:r>
          </a:p>
        </p:txBody>
      </p:sp>
    </p:spTree>
    <p:extLst>
      <p:ext uri="{BB962C8B-B14F-4D97-AF65-F5344CB8AC3E}">
        <p14:creationId xmlns:p14="http://schemas.microsoft.com/office/powerpoint/2010/main" val="8793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928E5DC-6401-2F41-AB32-323AD1CC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95" y="1201603"/>
            <a:ext cx="1965953" cy="28334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Computes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= 1 + ... +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 = 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@i   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M=1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sum = 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if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&gt;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goto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STOP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@R0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@STOP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100" dirty="0">
                <a:latin typeface="Consolas" charset="0"/>
                <a:ea typeface="Arial Unicode MS" charset="0"/>
                <a:cs typeface="Consolas" charset="0"/>
              </a:rPr>
              <a:t>    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8FB51F-B10E-074F-9B28-C22369B4BABE}"/>
              </a:ext>
            </a:extLst>
          </p:cNvPr>
          <p:cNvSpPr txBox="1"/>
          <p:nvPr/>
        </p:nvSpPr>
        <p:spPr>
          <a:xfrm>
            <a:off x="3512884" y="1183841"/>
            <a:ext cx="1438042" cy="285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08000" tIns="468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1110111111001000</a:t>
            </a:r>
          </a:p>
          <a:p>
            <a:r>
              <a:rPr lang="en-US" sz="1100" dirty="0"/>
              <a:t>0000000000010001</a:t>
            </a:r>
          </a:p>
          <a:p>
            <a:r>
              <a:rPr lang="en-US" sz="1100" dirty="0"/>
              <a:t>1110101010001000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0000000000000000</a:t>
            </a:r>
          </a:p>
          <a:p>
            <a:r>
              <a:rPr lang="en-US" sz="1100" dirty="0"/>
              <a:t>1111010011010000</a:t>
            </a:r>
          </a:p>
          <a:p>
            <a:r>
              <a:rPr lang="en-US" sz="1100" dirty="0"/>
              <a:t>0000000000010010</a:t>
            </a:r>
          </a:p>
          <a:p>
            <a:r>
              <a:rPr lang="en-US" sz="1100" dirty="0"/>
              <a:t>1110001100000001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0000000000010001</a:t>
            </a:r>
          </a:p>
          <a:p>
            <a:r>
              <a:rPr lang="en-US" sz="1100" dirty="0"/>
              <a:t>1111000010001000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...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E91513F-945A-3D4D-83A0-AE1B57A0A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604" y="909812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Prog.hack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08D228B9-3517-7C41-94A7-CDB8F8048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47" y="909812"/>
            <a:ext cx="16527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Prog.asm</a:t>
            </a: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0169C47B-82CD-9E44-BD44-EF0454B1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801" y="1603102"/>
            <a:ext cx="1222083" cy="1037502"/>
          </a:xfrm>
          <a:prstGeom prst="rightArrow">
            <a:avLst>
              <a:gd name="adj1" fmla="val 52962"/>
              <a:gd name="adj2" fmla="val 2963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20647D92-9540-7D44-B457-0F2457A4D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592" y="1603102"/>
            <a:ext cx="836703" cy="1037502"/>
          </a:xfrm>
          <a:prstGeom prst="rightArrow">
            <a:avLst>
              <a:gd name="adj1" fmla="val 52962"/>
              <a:gd name="adj2" fmla="val 2963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/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CAC3F71B-97AA-F140-AA56-F895096E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74" y="1201603"/>
            <a:ext cx="2773438" cy="1932425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35E5788F-F677-D745-BAA0-4728346ABA4C}"/>
              </a:ext>
            </a:extLst>
          </p:cNvPr>
          <p:cNvSpPr txBox="1">
            <a:spLocks noChangeArrowheads="1"/>
          </p:cNvSpPr>
          <p:nvPr/>
        </p:nvSpPr>
        <p:spPr>
          <a:xfrm>
            <a:off x="5434005" y="3228889"/>
            <a:ext cx="3679327" cy="79683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0"/>
              <a:buNone/>
            </a:pPr>
            <a:r>
              <a:rPr lang="en-US" sz="1600" dirty="0"/>
              <a:t>Or use a supplied test script that loads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Prog.hack</a:t>
            </a:r>
            <a:r>
              <a:rPr lang="en-US" sz="1600" dirty="0"/>
              <a:t> into the CPU emulator and</a:t>
            </a:r>
            <a:br>
              <a:rPr lang="en-US" sz="1600" dirty="0"/>
            </a:br>
            <a:r>
              <a:rPr lang="en-US" sz="1600" dirty="0"/>
              <a:t>tests it using pre-defined testing scenarios</a:t>
            </a:r>
            <a:endParaRPr lang="en-US" sz="1600" dirty="0">
              <a:cs typeface="Courier New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F38065-FE0C-634F-9491-EEAF68A5E78D}"/>
              </a:ext>
            </a:extLst>
          </p:cNvPr>
          <p:cNvGrpSpPr/>
          <p:nvPr/>
        </p:nvGrpSpPr>
        <p:grpSpPr>
          <a:xfrm>
            <a:off x="705907" y="4309121"/>
            <a:ext cx="4697074" cy="2012998"/>
            <a:chOff x="705907" y="4309121"/>
            <a:chExt cx="4697074" cy="2012998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1C099103-9CE8-7040-9D30-CFD71FAE21B9}"/>
                </a:ext>
              </a:extLst>
            </p:cNvPr>
            <p:cNvSpPr txBox="1">
              <a:spLocks/>
            </p:cNvSpPr>
            <p:nvPr/>
          </p:nvSpPr>
          <p:spPr>
            <a:xfrm>
              <a:off x="786667" y="4309121"/>
              <a:ext cx="1958941" cy="15870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u="sng" dirty="0"/>
                <a:t>Test programs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Add.asm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Max.asm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Rect.asm      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400" dirty="0">
                  <a:latin typeface="Consolas"/>
                  <a:cs typeface="Consolas"/>
                </a:rPr>
                <a:t>Pong.asm</a:t>
              </a:r>
              <a:endParaRPr lang="en-US" sz="2000" u="sng" dirty="0"/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CE7D92B2-E315-1845-9182-9CF7DE545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7673" y="5870186"/>
              <a:ext cx="2985308" cy="451933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 typeface="Wingdings" charset="0"/>
                <a:buNone/>
                <a:defRPr/>
              </a:pPr>
              <a:r>
                <a:rPr lang="en-US" sz="1400" dirty="0"/>
                <a:t>(same programs, without symbols,</a:t>
              </a:r>
              <a:br>
                <a:rPr lang="en-US" sz="1400" dirty="0"/>
              </a:br>
              <a:r>
                <a:rPr lang="en-US" sz="1400" dirty="0"/>
                <a:t>for unit-testing the basic assembler)</a:t>
              </a:r>
              <a:endParaRPr lang="en-US" sz="1400" dirty="0">
                <a:cs typeface="Courier New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8F04EFBB-FFC5-8047-9CD7-74EF8B788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907" y="5769515"/>
              <a:ext cx="1317171" cy="451933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Bef>
                  <a:spcPts val="0"/>
                </a:spcBef>
                <a:spcAft>
                  <a:spcPts val="0"/>
                </a:spcAft>
                <a:buFont typeface="Wingdings" charset="0"/>
                <a:buNone/>
                <a:defRPr/>
              </a:pPr>
              <a:r>
                <a:rPr lang="en-US" sz="1400" dirty="0"/>
                <a:t>(with symbols)</a:t>
              </a:r>
              <a:endParaRPr lang="en-US" sz="1400" dirty="0">
                <a:cs typeface="Courier New" charset="0"/>
              </a:endParaRP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B9BCE681-3524-FD42-8038-D998BAC681C0}"/>
                </a:ext>
              </a:extLst>
            </p:cNvPr>
            <p:cNvSpPr txBox="1">
              <a:spLocks/>
            </p:cNvSpPr>
            <p:nvPr/>
          </p:nvSpPr>
          <p:spPr>
            <a:xfrm>
              <a:off x="2496950" y="4915080"/>
              <a:ext cx="2150972" cy="9551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  <a:buSzPct val="100000"/>
              </a:pPr>
              <a:r>
                <a:rPr lang="en-US" sz="1400" dirty="0">
                  <a:latin typeface="Consolas"/>
                  <a:cs typeface="Consolas"/>
                </a:rPr>
                <a:t>MaxL.asm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buSzPct val="100000"/>
              </a:pPr>
              <a:r>
                <a:rPr lang="en-US" sz="1400" dirty="0">
                  <a:latin typeface="Consolas"/>
                  <a:cs typeface="Consolas"/>
                </a:rPr>
                <a:t>RectL.asm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buSzPct val="100000"/>
              </a:pPr>
              <a:r>
                <a:rPr lang="en-US" sz="1400" dirty="0">
                  <a:latin typeface="Consolas"/>
                  <a:cs typeface="Consolas"/>
                </a:rPr>
                <a:t>PongL.asm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u="sng" dirty="0"/>
            </a:p>
          </p:txBody>
        </p:sp>
      </p:grpSp>
      <p:sp>
        <p:nvSpPr>
          <p:cNvPr id="25" name="Rectangle 7">
            <a:extLst>
              <a:ext uri="{FF2B5EF4-FFF2-40B4-BE49-F238E27FC236}">
                <a16:creationId xmlns:a16="http://schemas.microsoft.com/office/drawing/2014/main" id="{2AC2722D-1A74-6644-8492-DDFC9B30E702}"/>
              </a:ext>
            </a:extLst>
          </p:cNvPr>
          <p:cNvSpPr txBox="1">
            <a:spLocks noChangeArrowheads="1"/>
          </p:cNvSpPr>
          <p:nvPr/>
        </p:nvSpPr>
        <p:spPr>
          <a:xfrm>
            <a:off x="7378369" y="1737346"/>
            <a:ext cx="1163893" cy="48505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CPU Emulator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endParaRPr lang="en-US" sz="1600" dirty="0"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US" sz="2000" dirty="0">
              <a:latin typeface="Consolas"/>
              <a:cs typeface="Consola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62C277-7D91-4C40-A3A8-75A59500ADB6}"/>
              </a:ext>
            </a:extLst>
          </p:cNvPr>
          <p:cNvGrpSpPr/>
          <p:nvPr/>
        </p:nvGrpSpPr>
        <p:grpSpPr>
          <a:xfrm>
            <a:off x="778032" y="1009775"/>
            <a:ext cx="2911019" cy="2004274"/>
            <a:chOff x="660266" y="1224188"/>
            <a:chExt cx="2911019" cy="2004274"/>
          </a:xfrm>
        </p:grpSpPr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F97A7A5D-B824-F146-A3B7-17CF2F52B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863" y="1521181"/>
              <a:ext cx="1890538" cy="17072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3600" rIns="0" bIns="936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RAM[0] = </a:t>
              </a:r>
            </a:p>
            <a:p>
              <a:pPr>
                <a:lnSpc>
                  <a:spcPct val="90000"/>
                </a:lnSpc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         2 + 3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@2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D=D+A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CAADD003-4996-6843-BDDC-4A505BA79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66" y="1224188"/>
              <a:ext cx="291101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Add.asm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DA1396-F4FB-6B43-8D13-920ABD0165B3}"/>
              </a:ext>
            </a:extLst>
          </p:cNvPr>
          <p:cNvGrpSpPr/>
          <p:nvPr/>
        </p:nvGrpSpPr>
        <p:grpSpPr>
          <a:xfrm>
            <a:off x="3051610" y="1306768"/>
            <a:ext cx="5577299" cy="3788946"/>
            <a:chOff x="3051610" y="1306768"/>
            <a:chExt cx="5577299" cy="3788946"/>
          </a:xfrm>
        </p:grpSpPr>
        <p:pic>
          <p:nvPicPr>
            <p:cNvPr id="4" name="Picture 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E5BE5D1-07E4-9148-A34E-6A63D2383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1"/>
            <a:stretch/>
          </p:blipFill>
          <p:spPr>
            <a:xfrm>
              <a:off x="3051610" y="1306768"/>
              <a:ext cx="5577299" cy="378894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E11468E5-ACD9-3441-A1FD-F38CD9F7CCB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774342" y="1994145"/>
              <a:ext cx="2500525" cy="1280946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u="sng" dirty="0">
                  <a:cs typeface="Courier New" charset="0"/>
                </a:rPr>
                <a:t>Testing on the CPU emulator: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1. Translate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Add.asm</a:t>
              </a:r>
              <a:br>
                <a:rPr lang="en-US" sz="1400" dirty="0">
                  <a:latin typeface="Consolas" panose="020B0609020204030204" pitchFamily="49" charset="0"/>
                  <a:cs typeface="Courier New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urier New" charset="0"/>
                </a:rPr>
                <a:t>  </a:t>
              </a:r>
              <a:r>
                <a:rPr lang="en-US" sz="1400" dirty="0">
                  <a:cs typeface="Courier New" charset="0"/>
                </a:rPr>
                <a:t>using your assembler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2. Load the translated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Add.hack</a:t>
              </a:r>
              <a:endParaRPr lang="en-US" sz="1400" dirty="0">
                <a:latin typeface="Consolas" panose="020B0609020204030204" pitchFamily="49" charset="0"/>
                <a:cs typeface="Courier New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3. Run the code, inspect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400" dirty="0">
                  <a:cs typeface="Courier New" charset="0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Wingdings" charset="0"/>
                <a:buNone/>
              </a:pPr>
              <a:endParaRPr lang="en-US" sz="1400" dirty="0">
                <a:cs typeface="Courier New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FDA4000D-BC38-144F-A3C8-36F5ED4CEF80}"/>
              </a:ext>
            </a:extLst>
          </p:cNvPr>
          <p:cNvSpPr txBox="1">
            <a:spLocks noChangeArrowheads="1"/>
          </p:cNvSpPr>
          <p:nvPr/>
        </p:nvSpPr>
        <p:spPr>
          <a:xfrm>
            <a:off x="3051610" y="5280440"/>
            <a:ext cx="5776704" cy="128094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1600" dirty="0">
                <a:cs typeface="Courier New" charset="0"/>
              </a:rPr>
              <a:t>Note: When loading a binary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.hack</a:t>
            </a:r>
            <a:r>
              <a:rPr lang="en-US" sz="1600" dirty="0">
                <a:cs typeface="Courier New" charset="0"/>
              </a:rPr>
              <a:t> file into the CPU emulator, the emulator may translate it back to symbolic code (depending on the emulator’s version).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1600" dirty="0">
                <a:cs typeface="Courier New" charset="0"/>
              </a:rPr>
              <a:t>To inspect the binary code, select this option from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</a:t>
            </a:r>
            <a:r>
              <a:rPr lang="en-US" sz="1600" dirty="0">
                <a:cs typeface="Courier New" charset="0"/>
              </a:rPr>
              <a:t> menu. </a:t>
            </a:r>
          </a:p>
          <a:p>
            <a:pPr marL="0" indent="0">
              <a:spcBef>
                <a:spcPts val="0"/>
              </a:spcBef>
              <a:buFont typeface="Wingdings" charset="0"/>
              <a:buNone/>
            </a:pPr>
            <a:endParaRPr lang="en-US" sz="1600" dirty="0"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52994" y="1306886"/>
            <a:ext cx="1969266" cy="47367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936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RAM[2] =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max(RAM[0],RAM[1])</a:t>
            </a:r>
            <a:endParaRPr lang="en-US" sz="11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D=D-M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@OUTPUT_RAM0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D;JGT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endParaRPr lang="en-US" sz="11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Output RAM[1]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             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@R2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(OUTPUT_RAM0)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@R2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52662" y="983814"/>
            <a:ext cx="400270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Max.asm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FF5699-67DF-9B47-87DE-98384AF57328}"/>
              </a:ext>
            </a:extLst>
          </p:cNvPr>
          <p:cNvGrpSpPr/>
          <p:nvPr/>
        </p:nvGrpSpPr>
        <p:grpSpPr>
          <a:xfrm>
            <a:off x="3153796" y="1306886"/>
            <a:ext cx="5536009" cy="3857278"/>
            <a:chOff x="3153796" y="1306886"/>
            <a:chExt cx="5536009" cy="3857278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7768F9A-A97F-0745-9000-A69F8E83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796" y="1306886"/>
              <a:ext cx="5536009" cy="3857278"/>
            </a:xfrm>
            <a:prstGeom prst="rect">
              <a:avLst/>
            </a:prstGeom>
          </p:spPr>
        </p:pic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22160C61-6ACC-FA46-9365-2C432C25C9F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829203" y="2067031"/>
              <a:ext cx="2458271" cy="1280946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u="sng" dirty="0">
                  <a:cs typeface="Courier New" charset="0"/>
                </a:rPr>
                <a:t>Testing on the CPU emulator: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Translate and load, then: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Put test values in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400" dirty="0">
                  <a:cs typeface="Courier New" charset="0"/>
                </a:rPr>
                <a:t> and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400" dirty="0">
                  <a:cs typeface="Courier New" charset="0"/>
                </a:rPr>
                <a:t>,</a:t>
              </a:r>
              <a:br>
                <a:rPr lang="en-US" sz="1400" dirty="0">
                  <a:cs typeface="Courier New" charset="0"/>
                </a:rPr>
              </a:br>
              <a:r>
                <a:rPr lang="en-US" sz="1400" dirty="0">
                  <a:cs typeface="Courier New" charset="0"/>
                </a:rPr>
                <a:t>run the code, inspect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400" dirty="0">
                  <a:cs typeface="Courier New" charset="0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Wingdings" charset="0"/>
                <a:buNone/>
              </a:pPr>
              <a:endParaRPr lang="en-US" sz="1400" dirty="0"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20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52994" y="1306886"/>
            <a:ext cx="1969266" cy="47367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936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Computes RAM[2] = </a:t>
            </a:r>
          </a:p>
          <a:p>
            <a:pPr>
              <a:buClr>
                <a:srgbClr val="006600"/>
              </a:buClr>
              <a:buSzPct val="85000"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max(RAM[0],RAM[1])</a:t>
            </a:r>
            <a:endParaRPr lang="en-US" sz="11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D=D-M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@OUTPUT_RAM0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D;JGT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  <a:endParaRPr lang="en-US" sz="11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Output RAM[1]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@R1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             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@R2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(OUTPUT_RAM0)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@R2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           </a:t>
            </a:r>
            <a:r>
              <a:rPr lang="en-US" sz="11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0;JMP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52662" y="983814"/>
            <a:ext cx="400270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Max.asm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>
          <a:xfrm>
            <a:off x="1065645" y="6061325"/>
            <a:ext cx="1555924" cy="41359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charset="0"/>
              <a:buNone/>
            </a:pPr>
            <a:r>
              <a:rPr lang="en-US" sz="1800" dirty="0"/>
              <a:t>with symbols</a:t>
            </a:r>
            <a:endParaRPr lang="en-US" sz="1800" dirty="0">
              <a:cs typeface="Courier New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0E2DA7-9FA5-0647-A647-6B2F0CA59C7D}"/>
              </a:ext>
            </a:extLst>
          </p:cNvPr>
          <p:cNvGrpSpPr/>
          <p:nvPr/>
        </p:nvGrpSpPr>
        <p:grpSpPr>
          <a:xfrm>
            <a:off x="3612058" y="983814"/>
            <a:ext cx="4793388" cy="5503379"/>
            <a:chOff x="3612058" y="983814"/>
            <a:chExt cx="4793388" cy="5503379"/>
          </a:xfrm>
        </p:grpSpPr>
        <p:sp>
          <p:nvSpPr>
            <p:cNvPr id="10" name="Rectangle 7"/>
            <p:cNvSpPr txBox="1">
              <a:spLocks noChangeArrowheads="1"/>
            </p:cNvSpPr>
            <p:nvPr/>
          </p:nvSpPr>
          <p:spPr>
            <a:xfrm>
              <a:off x="3760326" y="6061325"/>
              <a:ext cx="1808680" cy="425868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" charset="0"/>
                <a:buNone/>
              </a:pPr>
              <a:r>
                <a:rPr lang="en-US" sz="1800" dirty="0"/>
                <a:t>without symbols</a:t>
              </a:r>
              <a:endParaRPr lang="en-US" sz="1800" dirty="0">
                <a:cs typeface="Courier New" charset="0"/>
              </a:endParaRP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7F43E20E-1698-D24B-ADD7-AC4FD1659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2390" y="1306886"/>
              <a:ext cx="1969266" cy="47367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3600" rIns="0" bIns="936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RAM[2] = </a:t>
              </a:r>
            </a:p>
            <a:p>
              <a:pPr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max(RAM[0],RAM[1])</a:t>
              </a:r>
              <a:endPara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D=M           </a:t>
              </a:r>
              <a:r>
                <a:rPr lang="en-US" sz="11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D=D-M         </a:t>
              </a:r>
              <a:r>
                <a:rPr lang="en-US" sz="11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@12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D;JGT         </a:t>
              </a:r>
              <a:r>
                <a:rPr lang="en-US" sz="11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  <a:endPara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Output RAM[1]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D=M             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@2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M=D           </a:t>
              </a:r>
              <a:r>
                <a:rPr lang="en-US" sz="11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@16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0;JMP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D=M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@2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M=D           </a:t>
              </a:r>
              <a:r>
                <a:rPr lang="en-US" sz="11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@16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 0;JMP</a:t>
              </a: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264B20DA-578A-A44B-83B8-821F26F9A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058" y="983814"/>
              <a:ext cx="400270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MaxL.asm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604A3830-7288-F04F-9C48-B666B59C33EA}"/>
                </a:ext>
              </a:extLst>
            </p:cNvPr>
            <p:cNvSpPr/>
            <p:nvPr/>
          </p:nvSpPr>
          <p:spPr>
            <a:xfrm>
              <a:off x="5815454" y="1992468"/>
              <a:ext cx="1665514" cy="663646"/>
            </a:xfrm>
            <a:prstGeom prst="wedgeRoundRectCallout">
              <a:avLst>
                <a:gd name="adj1" fmla="val -92513"/>
                <a:gd name="adj2" fmla="val 51281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72000" rIns="72000" bIns="7200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unit-testing the basic assembler</a:t>
              </a:r>
              <a:endParaRPr lang="en-US" sz="14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578606EC-1021-B04B-B689-2877CE31F9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917372" y="3491279"/>
              <a:ext cx="2488074" cy="710607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Wingdings" charset="0"/>
                <a:buNone/>
              </a:pPr>
              <a:r>
                <a:rPr lang="en-US" sz="1800" dirty="0"/>
                <a:t>(Each symbol was replaced with its value)</a:t>
              </a:r>
              <a:endParaRPr lang="en-US" sz="1800" dirty="0"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0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AC92A6F2-3451-9642-BC37-C37AFD9E8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93" y="1308511"/>
            <a:ext cx="1997052" cy="396954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936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Draws a rectangle.</a:t>
            </a:r>
          </a:p>
          <a:p>
            <a:pPr fontAlgn="auto"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@i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M=0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@SCREEN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D=A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@address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@i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D=D-M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D;JGT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... 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CBF3DB59-7210-864F-8009-6D9B67C43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79" y="998101"/>
            <a:ext cx="1719264" cy="35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Rect.asm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6AE15-4ECA-584B-903F-37F3D7AB2717}"/>
              </a:ext>
            </a:extLst>
          </p:cNvPr>
          <p:cNvGrpSpPr/>
          <p:nvPr/>
        </p:nvGrpSpPr>
        <p:grpSpPr>
          <a:xfrm>
            <a:off x="3323861" y="1327013"/>
            <a:ext cx="5313727" cy="4269948"/>
            <a:chOff x="3323861" y="1406525"/>
            <a:chExt cx="5313727" cy="4269948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7FA91D14-EA3A-F443-B6E2-F9384828F3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05128" y="4879640"/>
              <a:ext cx="4781744" cy="796833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Wingdings" charset="0"/>
                <a:buNone/>
              </a:pPr>
              <a:r>
                <a:rPr lang="en-US" sz="1600" dirty="0"/>
                <a:t>Draws a rectangle, 16 pixels wide and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600" dirty="0"/>
                <a:t> lines high</a:t>
              </a:r>
              <a:endParaRPr lang="en-US" sz="1600" dirty="0">
                <a:cs typeface="Courier New" charset="0"/>
              </a:endParaRPr>
            </a:p>
          </p:txBody>
        </p:sp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D712333-AAC8-E342-B719-50EF2DD04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6" b="1"/>
            <a:stretch/>
          </p:blipFill>
          <p:spPr>
            <a:xfrm>
              <a:off x="3323861" y="1406525"/>
              <a:ext cx="5313727" cy="362002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D3BC5B75-52A5-8644-A858-C93809362AB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819917" y="2234983"/>
              <a:ext cx="2561618" cy="1058301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400" u="sng" dirty="0">
                  <a:cs typeface="Courier New" charset="0"/>
                </a:rPr>
                <a:t>Testing on the CPU emulator:</a:t>
              </a:r>
            </a:p>
            <a:p>
              <a:pPr marL="0" indent="0">
                <a:lnSpc>
                  <a:spcPct val="100000"/>
                </a:lnSpc>
                <a:spcBef>
                  <a:spcPts val="300"/>
                </a:spcBef>
                <a:buFont typeface="Wingdings" charset="0"/>
                <a:buNone/>
              </a:pPr>
              <a:r>
                <a:rPr lang="en-US" sz="1400" dirty="0">
                  <a:cs typeface="Courier New" charset="0"/>
                </a:rPr>
                <a:t>Translate and load, then:</a:t>
              </a:r>
            </a:p>
            <a:p>
              <a:pPr marL="0" indent="0">
                <a:lnSpc>
                  <a:spcPct val="100000"/>
                </a:lnSpc>
                <a:spcBef>
                  <a:spcPts val="300"/>
                </a:spcBef>
                <a:buFont typeface="Wingdings" charset="0"/>
                <a:buNone/>
              </a:pPr>
              <a:r>
                <a:rPr lang="en-US" sz="1400" dirty="0"/>
                <a:t>Put a non-negative value in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400" dirty="0"/>
                <a:t>, run the code, inspect the screen.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5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</a:t>
            </a: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F9A5FF8C-24D8-2B4D-A663-9346AFDE6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093" y="1308511"/>
            <a:ext cx="1947499" cy="396954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936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Draws a rectangle.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@16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@17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M=0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@16384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D=A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@18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@17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@16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D=D-M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@27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D;JGT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... 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0790E1-451E-F64F-88B0-8546FF52F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080" y="998101"/>
            <a:ext cx="1719264" cy="35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RectL.asm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513EB8DD-467C-2041-BB7B-7016FAF7D960}"/>
              </a:ext>
            </a:extLst>
          </p:cNvPr>
          <p:cNvSpPr txBox="1">
            <a:spLocks noChangeArrowheads="1"/>
          </p:cNvSpPr>
          <p:nvPr/>
        </p:nvSpPr>
        <p:spPr>
          <a:xfrm>
            <a:off x="3665912" y="5330417"/>
            <a:ext cx="1808680" cy="425868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charset="0"/>
              <a:buNone/>
            </a:pPr>
            <a:r>
              <a:rPr lang="en-US" sz="1800" dirty="0"/>
              <a:t>without symbols</a:t>
            </a:r>
            <a:endParaRPr lang="en-US" sz="1800" dirty="0">
              <a:cs typeface="Courier New" charset="0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627C3DF-AA96-3B44-A83F-1B4B2986E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93" y="1308511"/>
            <a:ext cx="1997052" cy="396954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144000" bIns="936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Draws a rectangle.</a:t>
            </a:r>
          </a:p>
          <a:p>
            <a:pPr fontAlgn="auto"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@R0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@i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M=0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@SCREEN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D=A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@address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M=D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@i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@n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D=D-M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@END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D;JGT</a:t>
            </a:r>
            <a:endParaRPr lang="en-US" sz="11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fontAlgn="auto"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... 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60B9584-68C6-8041-833F-746AF85E9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79" y="998101"/>
            <a:ext cx="1719264" cy="35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Rect.asm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9AB1B64-C813-6247-AF5F-E57B57CD3B76}"/>
              </a:ext>
            </a:extLst>
          </p:cNvPr>
          <p:cNvSpPr txBox="1">
            <a:spLocks noChangeArrowheads="1"/>
          </p:cNvSpPr>
          <p:nvPr/>
        </p:nvSpPr>
        <p:spPr>
          <a:xfrm>
            <a:off x="1122971" y="5342693"/>
            <a:ext cx="1555924" cy="41359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charset="0"/>
              <a:buNone/>
            </a:pPr>
            <a:r>
              <a:rPr lang="en-US" sz="1800" dirty="0"/>
              <a:t>with symbols</a:t>
            </a:r>
            <a:endParaRPr lang="en-US" sz="1800" dirty="0">
              <a:cs typeface="Courier New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0301DDC-5E10-0E46-8DD1-732FD8CF578D}"/>
              </a:ext>
            </a:extLst>
          </p:cNvPr>
          <p:cNvSpPr/>
          <p:nvPr/>
        </p:nvSpPr>
        <p:spPr>
          <a:xfrm>
            <a:off x="5769429" y="2286383"/>
            <a:ext cx="1665514" cy="663646"/>
          </a:xfrm>
          <a:prstGeom prst="wedgeRoundRectCallout">
            <a:avLst>
              <a:gd name="adj1" fmla="val -92513"/>
              <a:gd name="adj2" fmla="val 51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72000" rIns="72000" bIns="7200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unit-testing the basic assembler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0660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AAB0D-B747-E444-B4A9-E76EF8E2EECD}"/>
              </a:ext>
            </a:extLst>
          </p:cNvPr>
          <p:cNvGrpSpPr/>
          <p:nvPr/>
        </p:nvGrpSpPr>
        <p:grpSpPr>
          <a:xfrm>
            <a:off x="854479" y="998101"/>
            <a:ext cx="1353652" cy="5114054"/>
            <a:chOff x="793336" y="972421"/>
            <a:chExt cx="1353652" cy="5114054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0E75FD5B-6A85-8246-B064-C2CD6C777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604" y="1275420"/>
              <a:ext cx="1266384" cy="48110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3600" rIns="0" bIns="936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Pong.asm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@256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@133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@R15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AM=M-1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D=M-D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@END_EQ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D;JNE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(END_EQ)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@R15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F7F3129-F241-BA47-8BB3-93FAB9989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336" y="972421"/>
              <a:ext cx="1266384" cy="400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Pong.asm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17B67-52D1-E448-8320-CA7478F24219}"/>
              </a:ext>
            </a:extLst>
          </p:cNvPr>
          <p:cNvGrpSpPr/>
          <p:nvPr/>
        </p:nvGrpSpPr>
        <p:grpSpPr>
          <a:xfrm>
            <a:off x="2622893" y="1301100"/>
            <a:ext cx="6248629" cy="5086849"/>
            <a:chOff x="2622893" y="1301100"/>
            <a:chExt cx="6248629" cy="5086849"/>
          </a:xfrm>
        </p:grpSpPr>
        <p:pic>
          <p:nvPicPr>
            <p:cNvPr id="4" name="Picture 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F7B46C3-CCF4-494E-8063-BC42F0D56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8"/>
            <a:stretch/>
          </p:blipFill>
          <p:spPr>
            <a:xfrm>
              <a:off x="2697906" y="1301100"/>
              <a:ext cx="5939578" cy="400788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02F216FB-36C7-2D43-A78B-C6D17D8BE9F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622893" y="5383463"/>
              <a:ext cx="6248629" cy="1004486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  <a:effectLst/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600" dirty="0"/>
                <a:t>Translate and load, and then play the game: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Wingdings" charset="0"/>
                <a:buNone/>
              </a:pPr>
              <a:r>
                <a:rPr lang="en-US" sz="1600" dirty="0">
                  <a:cs typeface="Courier New" charset="0"/>
                </a:rPr>
                <a:t>Select “no animation”, set the speed slider to “fast”, and run the code. Move the paddle using the left- and right-arrow keys.</a:t>
              </a:r>
            </a:p>
          </p:txBody>
        </p:sp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B4E118DE-DBCC-9845-AAF4-63DB3E9932A0}"/>
                </a:ext>
              </a:extLst>
            </p:cNvPr>
            <p:cNvSpPr/>
            <p:nvPr/>
          </p:nvSpPr>
          <p:spPr>
            <a:xfrm>
              <a:off x="7082103" y="1690526"/>
              <a:ext cx="1223697" cy="396865"/>
            </a:xfrm>
            <a:prstGeom prst="wedgeRoundRectCallout">
              <a:avLst>
                <a:gd name="adj1" fmla="val -48435"/>
                <a:gd name="adj2" fmla="val 1032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Pong game</a:t>
              </a:r>
              <a:endParaRPr lang="en-US" sz="1600" dirty="0">
                <a:solidFill>
                  <a:schemeClr val="tx1"/>
                </a:solidFill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7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AAB0D-B747-E444-B4A9-E76EF8E2EECD}"/>
              </a:ext>
            </a:extLst>
          </p:cNvPr>
          <p:cNvGrpSpPr/>
          <p:nvPr/>
        </p:nvGrpSpPr>
        <p:grpSpPr>
          <a:xfrm>
            <a:off x="854479" y="998101"/>
            <a:ext cx="1353652" cy="5114054"/>
            <a:chOff x="793336" y="972421"/>
            <a:chExt cx="1353652" cy="5114054"/>
          </a:xfrm>
        </p:grpSpPr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0E75FD5B-6A85-8246-B064-C2CD6C7779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604" y="1275420"/>
              <a:ext cx="1266384" cy="48110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93600" rIns="0" bIns="936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Pong.asm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@256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@133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0;JMP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@R15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AM=M-1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A=A-1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D=M-D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M=0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@END_EQ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D;JNE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M=-1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(END_EQ)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@R15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...</a:t>
              </a: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F7F3129-F241-BA47-8BB3-93FAB9989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336" y="972421"/>
              <a:ext cx="1266384" cy="400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Pong.asm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7B2244B-BE05-F043-B382-D18CA6A287AE}"/>
              </a:ext>
            </a:extLst>
          </p:cNvPr>
          <p:cNvSpPr txBox="1">
            <a:spLocks/>
          </p:cNvSpPr>
          <p:nvPr/>
        </p:nvSpPr>
        <p:spPr>
          <a:xfrm>
            <a:off x="2691426" y="1198445"/>
            <a:ext cx="6278403" cy="19760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Background</a:t>
            </a:r>
          </a:p>
          <a:p>
            <a:pPr marL="263525" indent="-263525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original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Pong</a:t>
            </a:r>
            <a:r>
              <a:rPr lang="en-US" sz="1600" dirty="0"/>
              <a:t> program was written in the high-level Jack language</a:t>
            </a:r>
          </a:p>
          <a:p>
            <a:pPr marL="263525" indent="-263525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computer’s operating system is also written in Jack</a:t>
            </a:r>
          </a:p>
          <a:p>
            <a:pPr marL="263525" indent="-263525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  <a:r>
              <a:rPr lang="en-US" sz="1600" dirty="0"/>
              <a:t> code + the OS code were compiled by the Jack compiler, creating a single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Pong.asm</a:t>
            </a:r>
            <a:r>
              <a:rPr lang="en-US" sz="1600" dirty="0"/>
              <a:t> file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6D5A2F6-24C9-844F-8372-1BAB2B74A167}"/>
              </a:ext>
            </a:extLst>
          </p:cNvPr>
          <p:cNvSpPr txBox="1">
            <a:spLocks/>
          </p:cNvSpPr>
          <p:nvPr/>
        </p:nvSpPr>
        <p:spPr>
          <a:xfrm>
            <a:off x="2691426" y="3042596"/>
            <a:ext cx="6278402" cy="1576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The compiled code (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Pong.asm</a:t>
            </a:r>
            <a:r>
              <a:rPr lang="en-US" sz="1800" u="sng" dirty="0"/>
              <a:t>) has: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No white space, and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Compiler-generated addresses and symbols </a:t>
            </a:r>
            <a:r>
              <a:rPr lang="en-US" sz="1400" dirty="0"/>
              <a:t>(which may look strange)</a:t>
            </a:r>
            <a:endParaRPr lang="en-US" sz="180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CA51FCA-4C2B-A446-8B95-50A84FC23973}"/>
              </a:ext>
            </a:extLst>
          </p:cNvPr>
          <p:cNvSpPr/>
          <p:nvPr/>
        </p:nvSpPr>
        <p:spPr>
          <a:xfrm>
            <a:off x="2542761" y="5715290"/>
            <a:ext cx="1854280" cy="396865"/>
          </a:xfrm>
          <a:prstGeom prst="wedgeRoundRectCallout">
            <a:avLst>
              <a:gd name="adj1" fmla="val -80460"/>
              <a:gd name="adj2" fmla="val -36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28,374 instructions</a:t>
            </a:r>
            <a:endParaRPr lang="en-US" sz="1600" dirty="0">
              <a:solidFill>
                <a:schemeClr val="tx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16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 II</a:t>
            </a:r>
            <a:r>
              <a:rPr lang="en-US" sz="2400" dirty="0"/>
              <a:t>: Using the hardware simulator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9343" y="1036074"/>
            <a:ext cx="8534400" cy="2011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indent="-314325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800" dirty="0"/>
              <a:t>Use your assembler to translate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.asm</a:t>
            </a:r>
            <a:r>
              <a:rPr lang="en-US" sz="1800" dirty="0"/>
              <a:t>, generating the executable file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400" dirty="0">
                <a:latin typeface="Consolas"/>
                <a:cs typeface="Consolas"/>
              </a:rPr>
              <a:t>.hack</a:t>
            </a:r>
            <a:endParaRPr lang="en-US" sz="1200" dirty="0">
              <a:latin typeface="Consolas"/>
              <a:cs typeface="Consolas"/>
            </a:endParaRPr>
          </a:p>
          <a:p>
            <a:pPr marL="314325" indent="-314325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800" dirty="0"/>
              <a:t>Put the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  <a:r>
              <a:rPr lang="en-US" sz="1800" dirty="0"/>
              <a:t> file in a folder containing the chips that you developed in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5: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CPU.hdl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Memory.hdl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14325" indent="-314325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800" dirty="0"/>
              <a:t>Load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/>
              <a:t> into the Hardware Simulator</a:t>
            </a:r>
          </a:p>
          <a:p>
            <a:pPr marL="314325" indent="-314325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800" dirty="0"/>
              <a:t>Load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  <a:r>
              <a:rPr lang="en-US" sz="1800" dirty="0"/>
              <a:t> 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/>
              <a:t> chip-part</a:t>
            </a:r>
          </a:p>
          <a:p>
            <a:pPr marL="314325" indent="-314325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800" dirty="0"/>
              <a:t>Run the clock to execute the program.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07F17AD-FCC8-1245-A2AC-02B0D72A51D6}"/>
              </a:ext>
            </a:extLst>
          </p:cNvPr>
          <p:cNvSpPr/>
          <p:nvPr/>
        </p:nvSpPr>
        <p:spPr>
          <a:xfrm>
            <a:off x="-762000" y="3228731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C-instructions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179C2170-FD88-0B4B-8ED2-A05194ACE308}"/>
              </a:ext>
            </a:extLst>
          </p:cNvPr>
          <p:cNvSpPr txBox="1">
            <a:spLocks/>
          </p:cNvSpPr>
          <p:nvPr/>
        </p:nvSpPr>
        <p:spPr>
          <a:xfrm>
            <a:off x="1352175" y="983826"/>
            <a:ext cx="3756946" cy="383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u="sng" dirty="0">
                <a:latin typeface="Times New Roman"/>
                <a:cs typeface="Times New Roman"/>
              </a:rPr>
              <a:t>Symbolic syntax: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D636A7-2EB1-E542-BBC7-CBD66E2AB2DA}"/>
              </a:ext>
            </a:extLst>
          </p:cNvPr>
          <p:cNvGrpSpPr/>
          <p:nvPr/>
        </p:nvGrpSpPr>
        <p:grpSpPr>
          <a:xfrm>
            <a:off x="1544914" y="1329452"/>
            <a:ext cx="4551086" cy="383846"/>
            <a:chOff x="1220535" y="1471827"/>
            <a:chExt cx="4551086" cy="38384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125B4A-2887-8E42-BB85-F07349722049}"/>
                </a:ext>
              </a:extLst>
            </p:cNvPr>
            <p:cNvSpPr txBox="1"/>
            <p:nvPr/>
          </p:nvSpPr>
          <p:spPr>
            <a:xfrm>
              <a:off x="2642744" y="1491733"/>
              <a:ext cx="3128877" cy="330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0" tIns="93600" rIns="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500"/>
                </a:spcBef>
              </a:pPr>
              <a:r>
                <a:rPr lang="en-US" dirty="0">
                  <a:solidFill>
                    <a:schemeClr val="tx1"/>
                  </a:solidFill>
                </a:rPr>
                <a:t>1 1 1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 c  c  c  c  c  c  d  d  d  j  j  j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0BCEBBC7-0E5B-AA4D-9255-8E7AEE4DBD1D}"/>
                </a:ext>
              </a:extLst>
            </p:cNvPr>
            <p:cNvSpPr txBox="1">
              <a:spLocks/>
            </p:cNvSpPr>
            <p:nvPr/>
          </p:nvSpPr>
          <p:spPr>
            <a:xfrm>
              <a:off x="1220535" y="1471827"/>
              <a:ext cx="3756946" cy="3838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600" u="sng" dirty="0">
                  <a:latin typeface="Times New Roman"/>
                  <a:cs typeface="Times New Roman"/>
                </a:rPr>
                <a:t>Binary syntax: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33F82DBB-2C2F-804A-AA18-5051FD9ECB3E}"/>
              </a:ext>
            </a:extLst>
          </p:cNvPr>
          <p:cNvSpPr txBox="1"/>
          <p:nvPr/>
        </p:nvSpPr>
        <p:spPr>
          <a:xfrm>
            <a:off x="2972513" y="1011619"/>
            <a:ext cx="2136608" cy="3182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;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4042109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option III</a:t>
            </a:r>
            <a:r>
              <a:rPr lang="en-US" sz="2400" dirty="0"/>
              <a:t>: Using the supplied assembler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013"/>
          <a:stretch/>
        </p:blipFill>
        <p:spPr>
          <a:xfrm>
            <a:off x="1807620" y="1121389"/>
            <a:ext cx="5860443" cy="4101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4E6EDF-ED69-5F4B-89DA-970C016BAE33}"/>
              </a:ext>
            </a:extLst>
          </p:cNvPr>
          <p:cNvGrpSpPr/>
          <p:nvPr/>
        </p:nvGrpSpPr>
        <p:grpSpPr>
          <a:xfrm>
            <a:off x="452882" y="1013412"/>
            <a:ext cx="8171650" cy="3002294"/>
            <a:chOff x="452882" y="1013412"/>
            <a:chExt cx="8171650" cy="3002294"/>
          </a:xfrm>
        </p:grpSpPr>
        <p:sp>
          <p:nvSpPr>
            <p:cNvPr id="6" name="Rounded Rectangular Callout 5"/>
            <p:cNvSpPr/>
            <p:nvPr/>
          </p:nvSpPr>
          <p:spPr>
            <a:xfrm>
              <a:off x="452882" y="3292262"/>
              <a:ext cx="1011658" cy="723444"/>
            </a:xfrm>
            <a:prstGeom prst="wedgeRoundRectCallout">
              <a:avLst>
                <a:gd name="adj1" fmla="val 101813"/>
                <a:gd name="adj2" fmla="val -27020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72000" rIns="72000" bIns="7200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Source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.asm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file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7035218" y="1013412"/>
              <a:ext cx="1589314" cy="815388"/>
            </a:xfrm>
            <a:prstGeom prst="wedgeRoundRectCallout">
              <a:avLst>
                <a:gd name="adj1" fmla="val -54842"/>
                <a:gd name="adj2" fmla="val 116698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72000" rIns="72000" bIns="72000" anchor="ctr" anchorCtr="0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.hack 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file, translated by </a:t>
              </a:r>
              <a:r>
                <a:rPr lang="en-US" sz="1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your</a:t>
              </a:r>
              <a:br>
                <a:rPr lang="en-US" sz="1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assembler</a:t>
              </a: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4858353" y="1013412"/>
              <a:ext cx="1667155" cy="815388"/>
            </a:xfrm>
            <a:prstGeom prst="wedgeRoundRectCallout">
              <a:avLst>
                <a:gd name="adj1" fmla="val -45066"/>
                <a:gd name="adj2" fmla="val 118826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72000" rIns="0" bIns="72000" anchor="ctr" anchorCtr="0"/>
            <a:lstStyle/>
            <a:p>
              <a:pPr algn="ctr"/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</a:t>
              </a:r>
              <a:r>
                <a:rPr lang="en-US" sz="1200" dirty="0">
                  <a:solidFill>
                    <a:schemeClr val="tx1"/>
                  </a:solidFill>
                  <a:latin typeface="Consolas"/>
                  <a:cs typeface="Consolas"/>
                </a:rPr>
                <a:t>.hack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file, translated by the supplied assembler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18BDE6-01E8-744E-9458-E8A78E61E2CD}"/>
              </a:ext>
            </a:extLst>
          </p:cNvPr>
          <p:cNvSpPr txBox="1">
            <a:spLocks/>
          </p:cNvSpPr>
          <p:nvPr/>
        </p:nvSpPr>
        <p:spPr>
          <a:xfrm>
            <a:off x="958711" y="5411611"/>
            <a:ext cx="7799284" cy="1005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indent="-314325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Use your assembler to translate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.asm</a:t>
            </a:r>
            <a:r>
              <a:rPr lang="en-US" sz="1600" dirty="0"/>
              <a:t>, generating the executable file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  <a:endParaRPr lang="en-US" sz="1100" dirty="0">
              <a:latin typeface="Consolas"/>
              <a:cs typeface="Consolas"/>
            </a:endParaRPr>
          </a:p>
          <a:p>
            <a:pPr marL="314325" indent="-314325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dirty="0"/>
              <a:t>Load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.asm</a:t>
            </a:r>
            <a:r>
              <a:rPr lang="en-US" sz="1600" dirty="0"/>
              <a:t> into the supplied assembler, and load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  <a:r>
              <a:rPr lang="en-US" sz="2000" dirty="0"/>
              <a:t> </a:t>
            </a:r>
            <a:r>
              <a:rPr lang="en-US" sz="1600" dirty="0"/>
              <a:t>as a compare file</a:t>
            </a:r>
          </a:p>
          <a:p>
            <a:pPr marL="314325" indent="-314325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</a:t>
            </a:r>
            <a:r>
              <a:rPr lang="en-US" sz="1200" dirty="0">
                <a:latin typeface="Consolas"/>
                <a:cs typeface="Consolas"/>
              </a:rPr>
              <a:t>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inspect the comparison feedback messages.</a:t>
            </a:r>
          </a:p>
        </p:txBody>
      </p:sp>
    </p:spTree>
    <p:extLst>
      <p:ext uri="{BB962C8B-B14F-4D97-AF65-F5344CB8AC3E}">
        <p14:creationId xmlns:p14="http://schemas.microsoft.com/office/powerpoint/2010/main" val="102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6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838200" y="1125547"/>
            <a:ext cx="8206027" cy="985208"/>
          </a:xfrm>
          <a:prstGeom prst="wedgeRoundRectCallout">
            <a:avLst>
              <a:gd name="adj1" fmla="val -39884"/>
              <a:gd name="adj2" fmla="val -15434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>
              <a:spcBef>
                <a:spcPts val="12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Guidelines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www.nand2tetris.org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section)</a:t>
            </a:r>
          </a:p>
          <a:p>
            <a:pPr>
              <a:spcBef>
                <a:spcPts val="12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Files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nand2tetris/projects/06</a:t>
            </a:r>
            <a:r>
              <a:rPr lang="en-US" dirty="0">
                <a:solidFill>
                  <a:schemeClr val="tx1"/>
                </a:solidFill>
                <a:cs typeface="Consola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 your PC)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14731-736D-474B-8CCA-51A8F53B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52" y="2304634"/>
            <a:ext cx="7394643" cy="34278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Tools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The programming language in which you develop your assembler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CPU emulator (for testing the translated programs)</a:t>
            </a:r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Assembler (if you plan to use it)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Guides</a:t>
            </a:r>
            <a:endParaRPr lang="en-US" sz="20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CPU emulator tutorial</a:t>
            </a:r>
            <a:endParaRPr lang="en-US" sz="1600" dirty="0"/>
          </a:p>
          <a:p>
            <a:pPr marL="273050" lvl="1" indent="-263525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Assembler tutorial</a:t>
            </a:r>
            <a:endParaRPr lang="en-US" sz="1600" dirty="0"/>
          </a:p>
          <a:p>
            <a:pPr marL="9525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92048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2591" y="1455619"/>
            <a:ext cx="35549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instructions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Translating programs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Handling symbols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Assembler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83FF3-85E1-0E4E-99C2-F209BD9A6B0F}"/>
              </a:ext>
            </a:extLst>
          </p:cNvPr>
          <p:cNvSpPr txBox="1"/>
          <p:nvPr/>
        </p:nvSpPr>
        <p:spPr>
          <a:xfrm>
            <a:off x="4394942" y="1455619"/>
            <a:ext cx="377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Assembler API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6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Some history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72725" y="284018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Industrial Revolution (1760 – 1840) / </a:t>
            </a:r>
            <a:r>
              <a:rPr lang="en-US" sz="2200" dirty="0"/>
              <a:t>Case in Point: Textile</a:t>
            </a: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833C4-E3A1-874B-853E-8E0ED69F8C2F}"/>
              </a:ext>
            </a:extLst>
          </p:cNvPr>
          <p:cNvGrpSpPr/>
          <p:nvPr/>
        </p:nvGrpSpPr>
        <p:grpSpPr>
          <a:xfrm>
            <a:off x="1488927" y="1015410"/>
            <a:ext cx="6354511" cy="4387067"/>
            <a:chOff x="1488927" y="1015410"/>
            <a:chExt cx="6354511" cy="4387067"/>
          </a:xfrm>
        </p:grpSpPr>
        <p:grpSp>
          <p:nvGrpSpPr>
            <p:cNvPr id="6" name="Group 5"/>
            <p:cNvGrpSpPr/>
            <p:nvPr/>
          </p:nvGrpSpPr>
          <p:grpSpPr>
            <a:xfrm>
              <a:off x="1488927" y="1015410"/>
              <a:ext cx="2888511" cy="2072850"/>
              <a:chOff x="304798" y="800534"/>
              <a:chExt cx="2888511" cy="207285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b="16041"/>
              <a:stretch/>
            </p:blipFill>
            <p:spPr>
              <a:xfrm flipH="1">
                <a:off x="304798" y="800534"/>
                <a:ext cx="2562814" cy="1750223"/>
              </a:xfrm>
              <a:prstGeom prst="rect">
                <a:avLst/>
              </a:prstGeom>
            </p:spPr>
          </p:pic>
          <p:sp>
            <p:nvSpPr>
              <p:cNvPr id="8" name="Rectangle 12" descr="Bouquet"/>
              <p:cNvSpPr>
                <a:spLocks noChangeArrowheads="1"/>
              </p:cNvSpPr>
              <p:nvPr/>
            </p:nvSpPr>
            <p:spPr bwMode="auto">
              <a:xfrm>
                <a:off x="953347" y="2534830"/>
                <a:ext cx="22399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Cotton picking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710343" y="1025348"/>
              <a:ext cx="3101563" cy="2056255"/>
              <a:chOff x="4267201" y="810472"/>
              <a:chExt cx="3101563" cy="205625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201" y="810472"/>
                <a:ext cx="2558690" cy="1740285"/>
              </a:xfrm>
              <a:prstGeom prst="rect">
                <a:avLst/>
              </a:prstGeom>
            </p:spPr>
          </p:pic>
          <p:sp>
            <p:nvSpPr>
              <p:cNvPr id="11" name="Rectangle 12" descr="Bouquet"/>
              <p:cNvSpPr>
                <a:spLocks noChangeArrowheads="1"/>
              </p:cNvSpPr>
              <p:nvPr/>
            </p:nvSpPr>
            <p:spPr bwMode="auto">
              <a:xfrm>
                <a:off x="5128802" y="2528173"/>
                <a:ext cx="22399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cleaning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488928" y="3249098"/>
              <a:ext cx="3200580" cy="2114225"/>
              <a:chOff x="304800" y="3135313"/>
              <a:chExt cx="3200580" cy="211422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r="4499"/>
              <a:stretch/>
            </p:blipFill>
            <p:spPr>
              <a:xfrm>
                <a:off x="304800" y="3135313"/>
                <a:ext cx="2562813" cy="1789030"/>
              </a:xfrm>
              <a:prstGeom prst="rect">
                <a:avLst/>
              </a:prstGeom>
            </p:spPr>
          </p:pic>
          <p:sp>
            <p:nvSpPr>
              <p:cNvPr id="17" name="Rectangle 12" descr="Bouquet"/>
              <p:cNvSpPr>
                <a:spLocks noChangeArrowheads="1"/>
              </p:cNvSpPr>
              <p:nvPr/>
            </p:nvSpPr>
            <p:spPr bwMode="auto">
              <a:xfrm>
                <a:off x="1265418" y="4910984"/>
                <a:ext cx="22399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spinning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00674" y="3207974"/>
              <a:ext cx="3042764" cy="2194503"/>
              <a:chOff x="4357531" y="3094190"/>
              <a:chExt cx="3042764" cy="219450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5"/>
              <a:srcRect b="6093"/>
              <a:stretch/>
            </p:blipFill>
            <p:spPr>
              <a:xfrm>
                <a:off x="4357531" y="3094190"/>
                <a:ext cx="2468359" cy="1859639"/>
              </a:xfrm>
              <a:prstGeom prst="rect">
                <a:avLst/>
              </a:prstGeom>
            </p:spPr>
          </p:pic>
          <p:sp>
            <p:nvSpPr>
              <p:cNvPr id="20" name="Rectangle 19" descr="Bouquet"/>
              <p:cNvSpPr>
                <a:spLocks noChangeArrowheads="1"/>
              </p:cNvSpPr>
              <p:nvPr/>
            </p:nvSpPr>
            <p:spPr bwMode="auto">
              <a:xfrm>
                <a:off x="5160333" y="4950139"/>
                <a:ext cx="223996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</a:pPr>
                <a:r>
                  <a:rPr lang="en-US" sz="1600" dirty="0">
                    <a:latin typeface="Times New Roman"/>
                    <a:cs typeface="Times New Roman"/>
                  </a:rPr>
                  <a:t>weaving</a:t>
                </a:r>
              </a:p>
            </p:txBody>
          </p:sp>
        </p:grpSp>
      </p:grpSp>
      <p:sp>
        <p:nvSpPr>
          <p:cNvPr id="21" name="Rectangle 7"/>
          <p:cNvSpPr txBox="1">
            <a:spLocks noChangeArrowheads="1"/>
          </p:cNvSpPr>
          <p:nvPr/>
        </p:nvSpPr>
        <p:spPr bwMode="auto">
          <a:xfrm>
            <a:off x="1203739" y="5551078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u="sng" dirty="0">
                <a:latin typeface="Times New Roman"/>
                <a:ea typeface="ＭＳ Ｐゴシック" charset="0"/>
                <a:cs typeface="Times New Roman"/>
              </a:rPr>
              <a:t>Until 1800:</a:t>
            </a: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 labor intensive / slavery / child labor</a:t>
            </a:r>
          </a:p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u="sng" dirty="0">
                <a:latin typeface="Times New Roman"/>
                <a:ea typeface="ＭＳ Ｐゴシック" charset="0"/>
                <a:cs typeface="Times New Roman"/>
              </a:rPr>
              <a:t>Industrial revolution:</a:t>
            </a: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 all key processes are mechanized.</a:t>
            </a:r>
          </a:p>
        </p:txBody>
      </p:sp>
    </p:spTree>
    <p:extLst>
      <p:ext uri="{BB962C8B-B14F-4D97-AF65-F5344CB8AC3E}">
        <p14:creationId xmlns:p14="http://schemas.microsoft.com/office/powerpoint/2010/main" val="32314553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Industrial Revolution (1760 – 1840) / </a:t>
            </a:r>
            <a:r>
              <a:rPr lang="en-US" sz="2200" dirty="0"/>
              <a:t>Case in Point: Textile</a:t>
            </a:r>
            <a:endParaRPr lang="en-US" sz="1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70452" y="1105164"/>
            <a:ext cx="2393698" cy="4040164"/>
            <a:chOff x="3047800" y="1209001"/>
            <a:chExt cx="2393698" cy="4040164"/>
          </a:xfrm>
        </p:grpSpPr>
        <p:pic>
          <p:nvPicPr>
            <p:cNvPr id="22" name="Picture 11" descr="jacquard-lo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3745" y="1209001"/>
              <a:ext cx="2357753" cy="354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2" descr="Bouquet"/>
            <p:cNvSpPr>
              <a:spLocks noChangeArrowheads="1"/>
            </p:cNvSpPr>
            <p:nvPr/>
          </p:nvSpPr>
          <p:spPr bwMode="auto">
            <a:xfrm>
              <a:off x="3047800" y="4879833"/>
              <a:ext cx="22399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dirty="0">
                  <a:latin typeface="Times New Roman"/>
                  <a:cs typeface="Times New Roman"/>
                </a:rPr>
                <a:t>Jacquard loom (1801)</a:t>
              </a:r>
            </a:p>
          </p:txBody>
        </p:sp>
      </p:grpSp>
      <p:sp>
        <p:nvSpPr>
          <p:cNvPr id="15" name="Rectangle 7">
            <a:extLst>
              <a:ext uri="{FF2B5EF4-FFF2-40B4-BE49-F238E27FC236}">
                <a16:creationId xmlns:a16="http://schemas.microsoft.com/office/drawing/2014/main" id="{CE2E5BAC-EBE4-A544-AEA4-D86D7BBD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58364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The weaving instructions were programmed by punched cards</a:t>
            </a:r>
          </a:p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The cards coded instructions for the loom’s hardware.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788068-454B-7E46-983D-29133258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28" y="962963"/>
            <a:ext cx="2448090" cy="3661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1FEE40-29F0-9241-86FE-D4F157561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07" r="22870"/>
          <a:stretch/>
        </p:blipFill>
        <p:spPr>
          <a:xfrm>
            <a:off x="255688" y="1085004"/>
            <a:ext cx="3106700" cy="35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2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Industrial Revolution (1760 – 1840) / </a:t>
            </a:r>
            <a:r>
              <a:rPr lang="en-US" sz="2200" dirty="0"/>
              <a:t>Case in Point: Textile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CD251F-337E-A34A-B991-8BA27C87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16" y="993228"/>
            <a:ext cx="3091094" cy="433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7BA8C5-EF87-2C47-9F27-9737B917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538" y="1007632"/>
            <a:ext cx="2877994" cy="4316992"/>
          </a:xfrm>
          <a:prstGeom prst="rect">
            <a:avLst/>
          </a:prstGeom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A99E8AE6-8351-B44D-BD2B-2334C9203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58364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The weaving instructions were programmed by punched cards</a:t>
            </a:r>
          </a:p>
          <a:p>
            <a:pPr marL="534988" lvl="1" indent="-263525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ea typeface="ＭＳ Ｐゴシック" charset="0"/>
                <a:cs typeface="Times New Roman"/>
              </a:rPr>
              <a:t>The cards coded instructions for the loom’s hardware.</a:t>
            </a:r>
          </a:p>
        </p:txBody>
      </p:sp>
    </p:spTree>
    <p:extLst>
      <p:ext uri="{BB962C8B-B14F-4D97-AF65-F5344CB8AC3E}">
        <p14:creationId xmlns:p14="http://schemas.microsoft.com/office/powerpoint/2010/main" val="3996435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Analytic Engine (1837)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6A690-E592-074C-88FB-58B95D978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0"/>
          <a:stretch/>
        </p:blipFill>
        <p:spPr>
          <a:xfrm>
            <a:off x="5359497" y="4602997"/>
            <a:ext cx="3133574" cy="1906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8285C-B801-DE44-9E60-E54032A1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1" y="873892"/>
            <a:ext cx="5458321" cy="363888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E49A7493-5E9D-FD4E-B499-CA5AB467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802" y="1451170"/>
            <a:ext cx="2810122" cy="1676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indent="-27146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An early mechanical computer, designed by Charles Babbage</a:t>
            </a:r>
          </a:p>
          <a:p>
            <a:pPr marL="271463" indent="-27146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Designed to tabulate data collected in a UK national census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5B05555-A2A4-C140-A503-D0B67DEC2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453" y="4859288"/>
            <a:ext cx="3544389" cy="67925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Featured a simple programming model with conditional branching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Software = punched cards</a:t>
            </a:r>
          </a:p>
        </p:txBody>
      </p:sp>
    </p:spTree>
    <p:extLst>
      <p:ext uri="{BB962C8B-B14F-4D97-AF65-F5344CB8AC3E}">
        <p14:creationId xmlns:p14="http://schemas.microsoft.com/office/powerpoint/2010/main" val="29949652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 Lovelace </a:t>
            </a:r>
            <a:r>
              <a:rPr lang="en-US" sz="2000" dirty="0"/>
              <a:t>(1815 </a:t>
            </a:r>
            <a:r>
              <a:rPr lang="mr-IN" sz="2000" dirty="0"/>
              <a:t>–</a:t>
            </a:r>
            <a:r>
              <a:rPr lang="en-US" sz="2000" dirty="0"/>
              <a:t> 1852)</a:t>
            </a:r>
            <a:endParaRPr lang="en-US" sz="1800" dirty="0"/>
          </a:p>
        </p:txBody>
      </p:sp>
      <p:pic>
        <p:nvPicPr>
          <p:cNvPr id="13" name="Picture 15" descr="Bouqu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827"/>
          <a:stretch>
            <a:fillRect/>
          </a:stretch>
        </p:blipFill>
        <p:spPr bwMode="auto">
          <a:xfrm>
            <a:off x="691116" y="1043127"/>
            <a:ext cx="2286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 txBox="1">
            <a:spLocks noChangeArrowheads="1"/>
          </p:cNvSpPr>
          <p:nvPr/>
        </p:nvSpPr>
        <p:spPr bwMode="auto">
          <a:xfrm>
            <a:off x="3102935" y="1360026"/>
            <a:ext cx="2973693" cy="3505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Ada’s insight:</a:t>
            </a:r>
          </a:p>
          <a:p>
            <a:pPr marL="0" indent="0"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If you want to give a computer instructions, don’t start by punching cards </a:t>
            </a:r>
            <a:r>
              <a:rPr lang="en-US" sz="1400" dirty="0">
                <a:latin typeface="Times New Roman"/>
                <a:cs typeface="Times New Roman"/>
              </a:rPr>
              <a:t>(“binary code”)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Instead, write the instructions on paper, using a </a:t>
            </a:r>
            <a:r>
              <a:rPr lang="en-US" i="1" dirty="0">
                <a:latin typeface="Times New Roman"/>
                <a:cs typeface="Times New Roman"/>
              </a:rPr>
              <a:t>symbolic language</a:t>
            </a:r>
          </a:p>
          <a:p>
            <a:pPr marL="0" indent="0">
              <a:buNone/>
              <a:defRPr/>
            </a:pPr>
            <a:r>
              <a:rPr lang="en-US" dirty="0">
                <a:latin typeface="Times New Roman"/>
                <a:cs typeface="Times New Roman"/>
              </a:rPr>
              <a:t>When convinced that the symbolic program is error-free, translate it into punched cards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Rectangle 7"/>
          <p:cNvSpPr txBox="1">
            <a:spLocks noChangeArrowheads="1"/>
          </p:cNvSpPr>
          <p:nvPr/>
        </p:nvSpPr>
        <p:spPr bwMode="auto">
          <a:xfrm>
            <a:off x="691116" y="5020590"/>
            <a:ext cx="8382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63525" indent="-26352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Ada Augusta King-Noel, Countess of Lovelace</a:t>
            </a:r>
          </a:p>
          <a:p>
            <a:pPr marL="263525" indent="-26352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Gifted mathematician and writer</a:t>
            </a:r>
          </a:p>
          <a:p>
            <a:pPr marL="263525" indent="-26352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Worked closely with Babbage on the Analytic Engine.</a:t>
            </a:r>
          </a:p>
          <a:p>
            <a:pPr marL="0" indent="0">
              <a:spcBef>
                <a:spcPts val="600"/>
              </a:spcBef>
              <a:buClrTx/>
              <a:buNone/>
              <a:defRPr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7" name="Picture 8" descr="Bouqu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72" r="2108" b="1166"/>
          <a:stretch/>
        </p:blipFill>
        <p:spPr bwMode="auto">
          <a:xfrm>
            <a:off x="6076628" y="1117555"/>
            <a:ext cx="2560856" cy="341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99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 Lovelace </a:t>
            </a:r>
            <a:r>
              <a:rPr lang="en-US" sz="2000" dirty="0"/>
              <a:t>(1815 </a:t>
            </a:r>
            <a:r>
              <a:rPr lang="mr-IN" sz="2000" dirty="0"/>
              <a:t>–</a:t>
            </a:r>
            <a:r>
              <a:rPr lang="en-US" sz="2000" dirty="0"/>
              <a:t> 1852)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3830"/>
          <a:stretch/>
        </p:blipFill>
        <p:spPr>
          <a:xfrm>
            <a:off x="3345357" y="1052623"/>
            <a:ext cx="5220662" cy="4240982"/>
          </a:xfrm>
          <a:prstGeom prst="rect">
            <a:avLst/>
          </a:prstGeom>
        </p:spPr>
      </p:pic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691116" y="5472336"/>
            <a:ext cx="7223174" cy="73293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3" indent="-18256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Often described as “the first programmer”</a:t>
            </a:r>
          </a:p>
          <a:p>
            <a:pPr marL="182563" indent="-18256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programming language </a:t>
            </a:r>
            <a:r>
              <a:rPr lang="en-US" sz="2000" u="sng" dirty="0">
                <a:latin typeface="Times New Roman"/>
                <a:cs typeface="Times New Roman"/>
              </a:rPr>
              <a:t>Ada</a:t>
            </a:r>
            <a:r>
              <a:rPr lang="en-US" sz="2000" dirty="0">
                <a:latin typeface="Times New Roman"/>
                <a:cs typeface="Times New Roman"/>
              </a:rPr>
              <a:t> is named after her.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258408" y="4061090"/>
            <a:ext cx="3048000" cy="905722"/>
          </a:xfrm>
          <a:prstGeom prst="wedgeRoundRectCallout">
            <a:avLst>
              <a:gd name="adj1" fmla="val -37438"/>
              <a:gd name="adj2" fmla="val -103263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Early program, written by Ada,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to compute Bernoulli numbers on the Analytic Engine</a:t>
            </a:r>
          </a:p>
        </p:txBody>
      </p:sp>
      <p:pic>
        <p:nvPicPr>
          <p:cNvPr id="11" name="Picture 15" descr="Bouquet">
            <a:extLst>
              <a:ext uri="{FF2B5EF4-FFF2-40B4-BE49-F238E27FC236}">
                <a16:creationId xmlns:a16="http://schemas.microsoft.com/office/drawing/2014/main" id="{39D3C158-4CE6-5947-8CB4-8D2159B4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827"/>
          <a:stretch>
            <a:fillRect/>
          </a:stretch>
        </p:blipFill>
        <p:spPr bwMode="auto">
          <a:xfrm>
            <a:off x="691116" y="1043127"/>
            <a:ext cx="2286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03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 Lovelace </a:t>
            </a:r>
            <a:r>
              <a:rPr lang="en-US" sz="2000" dirty="0"/>
              <a:t>(1815 </a:t>
            </a:r>
            <a:r>
              <a:rPr lang="mr-IN" sz="2000" dirty="0"/>
              <a:t>–</a:t>
            </a:r>
            <a:r>
              <a:rPr lang="en-US" sz="2000" dirty="0"/>
              <a:t> 1852)</a:t>
            </a:r>
            <a:endParaRPr lang="en-US" sz="1800" dirty="0"/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906562" y="1104195"/>
            <a:ext cx="5320618" cy="33288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“The Analytical Engine might act upon other things besides numbers...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Suppose, for instance, that the fundamental relations of pitched sounds in the science of harmony and of musical composition were susceptible of such expression and adaptations...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If so, the engine might compose elaborate and scientific pieces of music of any degree of complexity.” 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(1840!)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86422" y="296614"/>
            <a:ext cx="1867746" cy="24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39505</TotalTime>
  <Words>14989</Words>
  <Application>Microsoft Macintosh PowerPoint</Application>
  <PresentationFormat>Widescreen</PresentationFormat>
  <Paragraphs>6334</Paragraphs>
  <Slides>99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Avenir Medium</vt:lpstr>
      <vt:lpstr>Avenir Next Medium</vt:lpstr>
      <vt:lpstr>Calibri</vt:lpstr>
      <vt:lpstr>Consolas</vt:lpstr>
      <vt:lpstr>Times New Roman</vt:lpstr>
      <vt:lpstr>Wingdings</vt:lpstr>
      <vt:lpstr>Office Theme</vt:lpstr>
      <vt:lpstr>PowerPoint Presentation</vt:lpstr>
      <vt:lpstr>Usage Notice</vt:lpstr>
      <vt:lpstr>Nand to Tetris Roadmap (Part I: Hardware)</vt:lpstr>
      <vt:lpstr>Nand to Tetris Roadmap (Part I: Hardware)</vt:lpstr>
      <vt:lpstr>The assembler</vt:lpstr>
      <vt:lpstr>Chapter 6: Assembler</vt:lpstr>
      <vt:lpstr>Chapter 6: Assembler</vt:lpstr>
      <vt:lpstr>Translating A-instructions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Translating C-instructions</vt:lpstr>
      <vt:lpstr>Chapter 6: Assembler</vt:lpstr>
      <vt:lpstr>Program translation</vt:lpstr>
      <vt:lpstr>Program translation</vt:lpstr>
      <vt:lpstr>Program translation</vt:lpstr>
      <vt:lpstr>Program translation</vt:lpstr>
      <vt:lpstr>Program translation</vt:lpstr>
      <vt:lpstr>Program translation</vt:lpstr>
      <vt:lpstr>Program translation</vt:lpstr>
      <vt:lpstr>Program translation</vt:lpstr>
      <vt:lpstr>Program translation</vt:lpstr>
      <vt:lpstr>Program translation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Handling symbols</vt:lpstr>
      <vt:lpstr>Translating programs</vt:lpstr>
      <vt:lpstr>Chapter 6: Assembler</vt:lpstr>
      <vt:lpstr>Assembler: Usage</vt:lpstr>
      <vt:lpstr>Assembler: Algorithm</vt:lpstr>
      <vt:lpstr>Assembler: Architecture</vt:lpstr>
      <vt:lpstr>HackAssembler</vt:lpstr>
      <vt:lpstr>Assembler API</vt:lpstr>
      <vt:lpstr>Parser API</vt:lpstr>
      <vt:lpstr>Parser API</vt:lpstr>
      <vt:lpstr>Parser API</vt:lpstr>
      <vt:lpstr>Parser API</vt:lpstr>
      <vt:lpstr>Parser API</vt:lpstr>
      <vt:lpstr>Implementation</vt:lpstr>
      <vt:lpstr>Code API</vt:lpstr>
      <vt:lpstr>Implementation</vt:lpstr>
      <vt:lpstr>SymbolTable API</vt:lpstr>
      <vt:lpstr>HackAssembler: Drives the translation process</vt:lpstr>
      <vt:lpstr>Assembler API (detailed)</vt:lpstr>
      <vt:lpstr>Assembler API (detailed)</vt:lpstr>
      <vt:lpstr>Chapter 6: Assembler</vt:lpstr>
      <vt:lpstr>Developing a Hack Assembler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 option II: Using the hardware simulator</vt:lpstr>
      <vt:lpstr>Testing option III: Using the supplied assembler</vt:lpstr>
      <vt:lpstr>Project 6</vt:lpstr>
      <vt:lpstr>Chapter 6: Assembler</vt:lpstr>
      <vt:lpstr>The Industrial Revolution (1760 – 1840) / Case in Point: Textile</vt:lpstr>
      <vt:lpstr>The Industrial Revolution (1760 – 1840) / Case in Point: Textile</vt:lpstr>
      <vt:lpstr>The Industrial Revolution (1760 – 1840) / Case in Point: Textile</vt:lpstr>
      <vt:lpstr>The Analytic Engine (1837)</vt:lpstr>
      <vt:lpstr>Ada Lovelace (1815 – 1852)</vt:lpstr>
      <vt:lpstr>Ada Lovelace (1815 – 1852)</vt:lpstr>
      <vt:lpstr>Ada Lovelace (1815 – 1852)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1101</cp:revision>
  <dcterms:created xsi:type="dcterms:W3CDTF">2014-04-29T07:30:19Z</dcterms:created>
  <dcterms:modified xsi:type="dcterms:W3CDTF">2021-09-10T15:28:11Z</dcterms:modified>
</cp:coreProperties>
</file>